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569A-28A9-434E-8723-18C56A2E425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981-8F68-4C95-B6A1-7F78BAD9B5B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461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569A-28A9-434E-8723-18C56A2E425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981-8F68-4C95-B6A1-7F78BAD9B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60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569A-28A9-434E-8723-18C56A2E425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981-8F68-4C95-B6A1-7F78BAD9B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569A-28A9-434E-8723-18C56A2E425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981-8F68-4C95-B6A1-7F78BAD9B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28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569A-28A9-434E-8723-18C56A2E425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981-8F68-4C95-B6A1-7F78BAD9B5B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80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569A-28A9-434E-8723-18C56A2E425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981-8F68-4C95-B6A1-7F78BAD9B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569A-28A9-434E-8723-18C56A2E425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981-8F68-4C95-B6A1-7F78BAD9B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0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569A-28A9-434E-8723-18C56A2E425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981-8F68-4C95-B6A1-7F78BAD9B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44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569A-28A9-434E-8723-18C56A2E425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981-8F68-4C95-B6A1-7F78BAD9B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83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53C569A-28A9-434E-8723-18C56A2E425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F7D981-8F68-4C95-B6A1-7F78BAD9B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16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569A-28A9-434E-8723-18C56A2E425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981-8F68-4C95-B6A1-7F78BAD9B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21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53C569A-28A9-434E-8723-18C56A2E425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F7D981-8F68-4C95-B6A1-7F78BAD9B5B9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44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5631" y="551935"/>
            <a:ext cx="10733903" cy="5469924"/>
          </a:xfrm>
        </p:spPr>
        <p:txBody>
          <a:bodyPr>
            <a:normAutofit/>
          </a:bodyPr>
          <a:lstStyle/>
          <a:p>
            <a:endParaRPr lang="sr-Latn-ME" sz="3200" b="1" dirty="0"/>
          </a:p>
          <a:p>
            <a:endParaRPr lang="sr-Latn-ME" sz="3200" b="1" dirty="0"/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EKONOMSKO-FINANSIJSKA ANALIZA ULAGANJA U PROIZVODNJU ALUMINIJUMSKIH STUBOVA</a:t>
            </a:r>
            <a:endParaRPr lang="en-GB" sz="3200" b="1" dirty="0">
              <a:solidFill>
                <a:srgbClr val="FF0000"/>
              </a:solidFill>
            </a:endParaRPr>
          </a:p>
          <a:p>
            <a:pPr algn="ctr"/>
            <a:r>
              <a:rPr lang="sr-Latn-ME" sz="3200" b="1" dirty="0">
                <a:solidFill>
                  <a:srgbClr val="FF0000"/>
                </a:solidFill>
              </a:rPr>
              <a:t>Prof. dr Jasmina Ćetković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B6DAAC-5788-55DA-9170-55B7B7A0C4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517" y="5098723"/>
            <a:ext cx="2151017" cy="105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309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587" y="147484"/>
            <a:ext cx="10950678" cy="5721610"/>
          </a:xfrm>
        </p:spPr>
        <p:txBody>
          <a:bodyPr/>
          <a:lstStyle/>
          <a:p>
            <a:pPr algn="ctr"/>
            <a:endParaRPr lang="sr-Latn-ME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Tabela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1.1.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Rekapitulacija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investicionih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troškova</a:t>
            </a:r>
            <a:endParaRPr lang="en-GB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96963" y="1846263"/>
          <a:ext cx="8214851" cy="4254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4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Vrsta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troškova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Iznos (EUR)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Troškovi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zemljišta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160.000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Troškovi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izgradnje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objekta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270.000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Troškovi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nabavke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opreme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za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proizvodnju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76.000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Troškovi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nabavke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vozila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77.000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Troškovi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nabavke</a:t>
                      </a:r>
                      <a:r>
                        <a:rPr lang="en-US" sz="1200" dirty="0">
                          <a:effectLst/>
                        </a:rPr>
                        <a:t>  </a:t>
                      </a:r>
                      <a:r>
                        <a:rPr lang="en-US" sz="1200" dirty="0" err="1">
                          <a:effectLst/>
                        </a:rPr>
                        <a:t>kancelarijske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opreme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35.000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Troškovi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komunalnih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priključaka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dozvola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20.000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Ukupno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638.000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744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5" y="250723"/>
            <a:ext cx="10854813" cy="5618371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600" b="1" dirty="0" err="1">
                <a:solidFill>
                  <a:srgbClr val="FF0000"/>
                </a:solidFill>
              </a:rPr>
              <a:t>Operativni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troškovi</a:t>
            </a:r>
            <a:endParaRPr lang="en-GB" sz="2600" dirty="0">
              <a:solidFill>
                <a:srgbClr val="FF0000"/>
              </a:solidFill>
            </a:endParaRPr>
          </a:p>
          <a:p>
            <a:r>
              <a:rPr lang="en-US" sz="2600" dirty="0"/>
              <a:t> </a:t>
            </a:r>
            <a:endParaRPr lang="en-GB" sz="2600" dirty="0"/>
          </a:p>
          <a:p>
            <a:r>
              <a:rPr lang="en-US" sz="2600" dirty="0" err="1"/>
              <a:t>Operativni</a:t>
            </a:r>
            <a:r>
              <a:rPr lang="en-US" sz="2600" dirty="0"/>
              <a:t> </a:t>
            </a:r>
            <a:r>
              <a:rPr lang="en-US" sz="2600" dirty="0" err="1"/>
              <a:t>troškovi</a:t>
            </a:r>
            <a:r>
              <a:rPr lang="en-US" sz="2600" dirty="0"/>
              <a:t> </a:t>
            </a:r>
            <a:r>
              <a:rPr lang="en-US" sz="2600" dirty="0" err="1"/>
              <a:t>predstavljaju</a:t>
            </a:r>
            <a:r>
              <a:rPr lang="en-US" sz="2600" dirty="0"/>
              <a:t> </a:t>
            </a:r>
            <a:r>
              <a:rPr lang="en-US" sz="2600" dirty="0" err="1"/>
              <a:t>ključni</a:t>
            </a:r>
            <a:r>
              <a:rPr lang="en-US" sz="2600" dirty="0"/>
              <a:t> </a:t>
            </a:r>
            <a:r>
              <a:rPr lang="en-US" sz="2600" dirty="0" err="1"/>
              <a:t>dio</a:t>
            </a:r>
            <a:r>
              <a:rPr lang="en-US" sz="2600" dirty="0"/>
              <a:t> </a:t>
            </a:r>
            <a:r>
              <a:rPr lang="en-US" sz="2600" dirty="0" err="1"/>
              <a:t>poslovanja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uključuju</a:t>
            </a:r>
            <a:r>
              <a:rPr lang="en-US" sz="2600" dirty="0"/>
              <a:t> </a:t>
            </a:r>
            <a:r>
              <a:rPr lang="en-US" sz="2600" dirty="0" err="1"/>
              <a:t>redovne</a:t>
            </a:r>
            <a:r>
              <a:rPr lang="en-US" sz="2600" dirty="0"/>
              <a:t> </a:t>
            </a:r>
            <a:r>
              <a:rPr lang="en-US" sz="2600" dirty="0" err="1"/>
              <a:t>troškove</a:t>
            </a:r>
            <a:r>
              <a:rPr lang="en-US" sz="2600" dirty="0"/>
              <a:t> </a:t>
            </a:r>
            <a:r>
              <a:rPr lang="en-US" sz="2600" dirty="0" err="1"/>
              <a:t>potrebne</a:t>
            </a:r>
            <a:r>
              <a:rPr lang="en-US" sz="2600" dirty="0"/>
              <a:t> </a:t>
            </a:r>
            <a:r>
              <a:rPr lang="en-US" sz="2600" dirty="0" err="1"/>
              <a:t>za</a:t>
            </a:r>
            <a:r>
              <a:rPr lang="en-US" sz="2600" dirty="0"/>
              <a:t> </a:t>
            </a:r>
            <a:r>
              <a:rPr lang="en-US" sz="2600" dirty="0" err="1"/>
              <a:t>nesmetano</a:t>
            </a:r>
            <a:r>
              <a:rPr lang="en-US" sz="2600" dirty="0"/>
              <a:t> </a:t>
            </a:r>
            <a:r>
              <a:rPr lang="en-US" sz="2600" dirty="0" err="1"/>
              <a:t>funkcionisanje</a:t>
            </a:r>
            <a:r>
              <a:rPr lang="en-US" sz="2600" dirty="0"/>
              <a:t> </a:t>
            </a:r>
            <a:r>
              <a:rPr lang="en-US" sz="2600" dirty="0" err="1"/>
              <a:t>proizvodnje</a:t>
            </a:r>
            <a:r>
              <a:rPr lang="en-US" sz="2600" dirty="0"/>
              <a:t> </a:t>
            </a:r>
            <a:r>
              <a:rPr lang="en-US" sz="2600" dirty="0" err="1"/>
              <a:t>aluminijumskih</a:t>
            </a:r>
            <a:r>
              <a:rPr lang="en-US" sz="2600" dirty="0"/>
              <a:t> </a:t>
            </a:r>
            <a:r>
              <a:rPr lang="en-US" sz="2600" dirty="0" err="1"/>
              <a:t>stubova</a:t>
            </a:r>
            <a:r>
              <a:rPr lang="en-US" sz="2600" dirty="0"/>
              <a:t>. </a:t>
            </a:r>
            <a:r>
              <a:rPr lang="en-US" sz="2600" dirty="0" err="1"/>
              <a:t>Ovi</a:t>
            </a:r>
            <a:r>
              <a:rPr lang="en-US" sz="2600" dirty="0"/>
              <a:t> </a:t>
            </a:r>
            <a:r>
              <a:rPr lang="en-US" sz="2600" dirty="0" err="1"/>
              <a:t>troškovi</a:t>
            </a:r>
            <a:r>
              <a:rPr lang="en-US" sz="2600" dirty="0"/>
              <a:t> </a:t>
            </a:r>
            <a:r>
              <a:rPr lang="en-US" sz="2600" dirty="0" err="1"/>
              <a:t>obuhvataju</a:t>
            </a:r>
            <a:r>
              <a:rPr lang="en-US" sz="2600" dirty="0"/>
              <a:t> </a:t>
            </a:r>
            <a:r>
              <a:rPr lang="en-US" sz="2600" dirty="0" err="1"/>
              <a:t>različite</a:t>
            </a:r>
            <a:r>
              <a:rPr lang="en-US" sz="2600" dirty="0"/>
              <a:t> </a:t>
            </a:r>
            <a:r>
              <a:rPr lang="en-US" sz="2600" dirty="0" err="1"/>
              <a:t>kategorije</a:t>
            </a:r>
            <a:r>
              <a:rPr lang="en-US" sz="2600" dirty="0"/>
              <a:t>, </a:t>
            </a:r>
            <a:r>
              <a:rPr lang="en-US" sz="2600" dirty="0" err="1"/>
              <a:t>kao</a:t>
            </a:r>
            <a:r>
              <a:rPr lang="en-US" sz="2600" dirty="0"/>
              <a:t> </a:t>
            </a:r>
            <a:r>
              <a:rPr lang="en-US" sz="2600" dirty="0" err="1"/>
              <a:t>što</a:t>
            </a:r>
            <a:r>
              <a:rPr lang="en-US" sz="2600" dirty="0"/>
              <a:t> </a:t>
            </a:r>
            <a:r>
              <a:rPr lang="en-US" sz="2600" dirty="0" err="1"/>
              <a:t>su</a:t>
            </a:r>
            <a:r>
              <a:rPr lang="en-US" sz="2600" dirty="0"/>
              <a:t>: </a:t>
            </a:r>
            <a:endParaRPr lang="en-GB" sz="2600" dirty="0"/>
          </a:p>
          <a:p>
            <a:r>
              <a:rPr lang="en-US" sz="2600" dirty="0"/>
              <a:t> </a:t>
            </a:r>
            <a:endParaRPr lang="en-GB" sz="26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sz="2600" dirty="0"/>
              <a:t> </a:t>
            </a:r>
            <a:r>
              <a:rPr lang="en-US" sz="2600" dirty="0" err="1"/>
              <a:t>Troškovi</a:t>
            </a:r>
            <a:r>
              <a:rPr lang="en-US" sz="2600" dirty="0"/>
              <a:t> </a:t>
            </a:r>
            <a:r>
              <a:rPr lang="en-US" sz="2600" dirty="0" err="1"/>
              <a:t>nabavke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korišćenja</a:t>
            </a:r>
            <a:r>
              <a:rPr lang="en-US" sz="2600" dirty="0"/>
              <a:t> </a:t>
            </a:r>
            <a:r>
              <a:rPr lang="en-US" sz="2600" dirty="0" err="1"/>
              <a:t>sirovine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materijala</a:t>
            </a:r>
            <a:r>
              <a:rPr lang="en-US" sz="2600" dirty="0"/>
              <a:t>, </a:t>
            </a:r>
            <a:endParaRPr lang="en-GB" sz="26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sz="2600" dirty="0"/>
              <a:t> </a:t>
            </a:r>
            <a:r>
              <a:rPr lang="en-US" sz="2600" dirty="0" err="1"/>
              <a:t>Troškovi</a:t>
            </a:r>
            <a:r>
              <a:rPr lang="en-US" sz="2600" dirty="0"/>
              <a:t> </a:t>
            </a:r>
            <a:r>
              <a:rPr lang="en-US" sz="2600" dirty="0" err="1"/>
              <a:t>električne</a:t>
            </a:r>
            <a:r>
              <a:rPr lang="en-US" sz="2600" dirty="0"/>
              <a:t> </a:t>
            </a:r>
            <a:r>
              <a:rPr lang="en-US" sz="2600" dirty="0" err="1"/>
              <a:t>energije</a:t>
            </a:r>
            <a:r>
              <a:rPr lang="en-US" sz="2600" dirty="0"/>
              <a:t>, </a:t>
            </a:r>
            <a:r>
              <a:rPr lang="en-US" sz="2600" dirty="0" err="1"/>
              <a:t>vode</a:t>
            </a:r>
            <a:r>
              <a:rPr lang="en-US" sz="2600" dirty="0"/>
              <a:t>, </a:t>
            </a:r>
            <a:r>
              <a:rPr lang="en-US" sz="2600" dirty="0" err="1"/>
              <a:t>upravljanja</a:t>
            </a:r>
            <a:r>
              <a:rPr lang="en-US" sz="2600" dirty="0"/>
              <a:t> </a:t>
            </a:r>
            <a:r>
              <a:rPr lang="en-US" sz="2600" dirty="0" err="1"/>
              <a:t>otpadom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ostalih</a:t>
            </a:r>
            <a:r>
              <a:rPr lang="en-US" sz="2600" dirty="0"/>
              <a:t> </a:t>
            </a:r>
            <a:r>
              <a:rPr lang="en-US" sz="2600" dirty="0" err="1"/>
              <a:t>komunalnih</a:t>
            </a:r>
            <a:r>
              <a:rPr lang="en-US" sz="2600" dirty="0"/>
              <a:t> </a:t>
            </a:r>
            <a:r>
              <a:rPr lang="en-US" sz="2600" dirty="0" err="1"/>
              <a:t>usluga</a:t>
            </a:r>
            <a:r>
              <a:rPr lang="en-US" sz="2600" dirty="0"/>
              <a:t>,</a:t>
            </a:r>
            <a:endParaRPr lang="en-GB" sz="26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sz="2600" dirty="0"/>
              <a:t> </a:t>
            </a:r>
            <a:r>
              <a:rPr lang="en-US" sz="2600" dirty="0" err="1"/>
              <a:t>Troškovi</a:t>
            </a:r>
            <a:r>
              <a:rPr lang="en-US" sz="2600" dirty="0"/>
              <a:t> </a:t>
            </a:r>
            <a:r>
              <a:rPr lang="en-US" sz="2600" dirty="0" err="1"/>
              <a:t>zarada</a:t>
            </a:r>
            <a:r>
              <a:rPr lang="en-US" sz="2600" dirty="0"/>
              <a:t> </a:t>
            </a:r>
            <a:r>
              <a:rPr lang="en-US" sz="2600" dirty="0" err="1"/>
              <a:t>zaposlenima</a:t>
            </a:r>
            <a:r>
              <a:rPr lang="en-US" sz="2600" dirty="0"/>
              <a:t>, </a:t>
            </a:r>
            <a:endParaRPr lang="en-GB" sz="26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sz="2600" dirty="0"/>
              <a:t> </a:t>
            </a:r>
            <a:r>
              <a:rPr lang="en-US" sz="2600" dirty="0" err="1"/>
              <a:t>Troškovi</a:t>
            </a:r>
            <a:r>
              <a:rPr lang="en-US" sz="2600" dirty="0"/>
              <a:t> </a:t>
            </a:r>
            <a:r>
              <a:rPr lang="en-US" sz="2600" dirty="0" err="1"/>
              <a:t>održavanja</a:t>
            </a:r>
            <a:r>
              <a:rPr lang="en-US" sz="2600" dirty="0"/>
              <a:t> </a:t>
            </a:r>
            <a:r>
              <a:rPr lang="en-US" sz="2600" dirty="0" err="1"/>
              <a:t>proizvodne</a:t>
            </a:r>
            <a:r>
              <a:rPr lang="en-US" sz="2600" dirty="0"/>
              <a:t> </a:t>
            </a:r>
            <a:r>
              <a:rPr lang="en-US" sz="2600" dirty="0" err="1"/>
              <a:t>opreme</a:t>
            </a:r>
            <a:r>
              <a:rPr lang="en-US" sz="2600" dirty="0"/>
              <a:t>, </a:t>
            </a:r>
            <a:endParaRPr lang="en-GB" sz="26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sz="2600" dirty="0"/>
              <a:t> </a:t>
            </a:r>
            <a:r>
              <a:rPr lang="en-US" sz="2600" dirty="0" err="1"/>
              <a:t>Troškovi</a:t>
            </a:r>
            <a:r>
              <a:rPr lang="en-US" sz="2600" dirty="0"/>
              <a:t> </a:t>
            </a:r>
            <a:r>
              <a:rPr lang="en-US" sz="2600" dirty="0" err="1"/>
              <a:t>kontrole</a:t>
            </a:r>
            <a:r>
              <a:rPr lang="en-US" sz="2600" dirty="0"/>
              <a:t> </a:t>
            </a:r>
            <a:r>
              <a:rPr lang="en-US" sz="2600" dirty="0" err="1"/>
              <a:t>kvaliteta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atestiranja</a:t>
            </a:r>
            <a:r>
              <a:rPr lang="en-US" sz="2600" dirty="0"/>
              <a:t> </a:t>
            </a:r>
            <a:r>
              <a:rPr lang="en-US" sz="2600" dirty="0" err="1"/>
              <a:t>proizvoda</a:t>
            </a:r>
            <a:r>
              <a:rPr lang="en-US" sz="2600" dirty="0"/>
              <a:t>, </a:t>
            </a:r>
            <a:endParaRPr lang="en-GB" sz="26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sz="2600" dirty="0"/>
              <a:t> </a:t>
            </a:r>
            <a:r>
              <a:rPr lang="en-US" sz="2600" dirty="0" err="1"/>
              <a:t>Trošk</a:t>
            </a:r>
            <a:r>
              <a:rPr lang="sr-Latn-ME" sz="2600" dirty="0"/>
              <a:t>o</a:t>
            </a:r>
            <a:r>
              <a:rPr lang="en-US" sz="2600" dirty="0"/>
              <a:t>vi </a:t>
            </a:r>
            <a:r>
              <a:rPr lang="en-US" sz="2600" dirty="0" err="1"/>
              <a:t>marketinških</a:t>
            </a:r>
            <a:r>
              <a:rPr lang="en-US" sz="2600" dirty="0"/>
              <a:t> </a:t>
            </a:r>
            <a:r>
              <a:rPr lang="en-US" sz="2600" dirty="0" err="1"/>
              <a:t>aktivnosti</a:t>
            </a:r>
            <a:r>
              <a:rPr lang="en-US" sz="2600" dirty="0"/>
              <a:t>, </a:t>
            </a:r>
            <a:endParaRPr lang="sr-Latn-ME" sz="26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sz="2600" dirty="0"/>
              <a:t> </a:t>
            </a:r>
            <a:r>
              <a:rPr lang="en-US" sz="2600" dirty="0" err="1"/>
              <a:t>Trošk</a:t>
            </a:r>
            <a:r>
              <a:rPr lang="sr-Latn-ME" sz="2600" dirty="0"/>
              <a:t>o</a:t>
            </a:r>
            <a:r>
              <a:rPr lang="en-US" sz="2600" dirty="0"/>
              <a:t>vi </a:t>
            </a:r>
            <a:r>
              <a:rPr lang="en-US" sz="2600" dirty="0" err="1"/>
              <a:t>knjigovodstvenih</a:t>
            </a:r>
            <a:r>
              <a:rPr lang="en-US" sz="2600" dirty="0"/>
              <a:t> </a:t>
            </a:r>
            <a:r>
              <a:rPr lang="en-US" sz="2600" dirty="0" err="1"/>
              <a:t>usluga</a:t>
            </a:r>
            <a:r>
              <a:rPr lang="en-US" sz="2600" dirty="0"/>
              <a:t>. </a:t>
            </a:r>
            <a:endParaRPr lang="en-GB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487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335" y="471948"/>
            <a:ext cx="11046542" cy="5397146"/>
          </a:xfrm>
        </p:spPr>
        <p:txBody>
          <a:bodyPr>
            <a:normAutofit lnSpcReduction="10000"/>
          </a:bodyPr>
          <a:lstStyle/>
          <a:p>
            <a:r>
              <a:rPr lang="sr-Latn-ME" dirty="0">
                <a:solidFill>
                  <a:srgbClr val="FF0000"/>
                </a:solidFill>
              </a:rPr>
              <a:t>- </a:t>
            </a:r>
            <a:r>
              <a:rPr lang="en-US" dirty="0" err="1">
                <a:solidFill>
                  <a:srgbClr val="FF0000"/>
                </a:solidFill>
              </a:rPr>
              <a:t>Troškovi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nabavke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korišćenja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sirovina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materijala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predviđaju</a:t>
            </a:r>
            <a:r>
              <a:rPr lang="en-US" dirty="0"/>
              <a:t> </a:t>
            </a:r>
            <a:r>
              <a:rPr lang="en-US" dirty="0" err="1"/>
              <a:t>korišćenje</a:t>
            </a:r>
            <a:r>
              <a:rPr lang="en-US" dirty="0"/>
              <a:t> Al </a:t>
            </a:r>
            <a:r>
              <a:rPr lang="en-US" dirty="0" err="1"/>
              <a:t>profila</a:t>
            </a:r>
            <a:r>
              <a:rPr lang="en-US" dirty="0"/>
              <a:t> EN AW-6082-T6 </a:t>
            </a:r>
            <a:r>
              <a:rPr lang="en-US" dirty="0" err="1"/>
              <a:t>legura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u </a:t>
            </a:r>
            <a:r>
              <a:rPr lang="en-US" dirty="0" err="1"/>
              <a:t>količini</a:t>
            </a:r>
            <a:r>
              <a:rPr lang="en-US" dirty="0"/>
              <a:t> od </a:t>
            </a:r>
            <a:r>
              <a:rPr lang="en-US" b="1" dirty="0"/>
              <a:t>138kg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izradu</a:t>
            </a:r>
            <a:r>
              <a:rPr lang="en-US" b="1" dirty="0"/>
              <a:t> </a:t>
            </a:r>
            <a:r>
              <a:rPr lang="en-US" b="1" dirty="0" err="1"/>
              <a:t>jednog</a:t>
            </a:r>
            <a:r>
              <a:rPr lang="en-US" b="1" dirty="0"/>
              <a:t> </a:t>
            </a:r>
            <a:r>
              <a:rPr lang="en-US" b="1" dirty="0" err="1"/>
              <a:t>stuba</a:t>
            </a:r>
            <a:r>
              <a:rPr lang="en-US" dirty="0"/>
              <a:t>.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legure</a:t>
            </a:r>
            <a:r>
              <a:rPr lang="en-US" dirty="0"/>
              <a:t> je 8,5 EUR </a:t>
            </a:r>
            <a:r>
              <a:rPr lang="en-US" dirty="0" err="1"/>
              <a:t>po</a:t>
            </a:r>
            <a:r>
              <a:rPr lang="en-US" dirty="0"/>
              <a:t> kg, pa </a:t>
            </a:r>
            <a:r>
              <a:rPr lang="en-US" dirty="0" err="1"/>
              <a:t>dolazimo</a:t>
            </a:r>
            <a:r>
              <a:rPr lang="en-US" dirty="0"/>
              <a:t> do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od 1.173 EUR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izradu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stuba</a:t>
            </a:r>
            <a:r>
              <a:rPr lang="en-US" dirty="0"/>
              <a:t>. </a:t>
            </a:r>
            <a:r>
              <a:rPr lang="en-US" dirty="0" err="1"/>
              <a:t>Ukupna</a:t>
            </a:r>
            <a:r>
              <a:rPr lang="en-US" dirty="0"/>
              <a:t> </a:t>
            </a:r>
            <a:r>
              <a:rPr lang="en-US" dirty="0" err="1"/>
              <a:t>godišnja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je </a:t>
            </a:r>
            <a:r>
              <a:rPr lang="en-US" dirty="0" err="1"/>
              <a:t>utvrđena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pr</a:t>
            </a:r>
            <a:r>
              <a:rPr lang="sr-Latn-ME" dirty="0"/>
              <a:t>edviđene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 (240 </a:t>
            </a:r>
            <a:r>
              <a:rPr lang="en-US" dirty="0" err="1"/>
              <a:t>stubova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281.520 EUR.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sr-Latn-ME" dirty="0">
                <a:solidFill>
                  <a:srgbClr val="FF0000"/>
                </a:solidFill>
              </a:rPr>
              <a:t>- Komunalni t</a:t>
            </a:r>
            <a:r>
              <a:rPr lang="en-US" dirty="0" err="1">
                <a:solidFill>
                  <a:srgbClr val="FF0000"/>
                </a:solidFill>
              </a:rPr>
              <a:t>roškovi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sr-Latn-ME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električn</a:t>
            </a:r>
            <a:r>
              <a:rPr lang="sr-Latn-ME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energij</a:t>
            </a:r>
            <a:r>
              <a:rPr lang="sr-Latn-ME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vod</a:t>
            </a:r>
            <a:r>
              <a:rPr lang="sr-Latn-ME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upravljanja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otpadom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ostal</a:t>
            </a:r>
            <a:r>
              <a:rPr lang="sr-Latn-ME" dirty="0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komunaln</a:t>
            </a:r>
            <a:r>
              <a:rPr lang="sr-Latn-ME" dirty="0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uslug</a:t>
            </a:r>
            <a:r>
              <a:rPr lang="sr-Latn-ME" dirty="0">
                <a:solidFill>
                  <a:srgbClr val="FF0000"/>
                </a:solidFill>
              </a:rPr>
              <a:t>e)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procijenjeni</a:t>
            </a:r>
            <a:r>
              <a:rPr lang="en-US" dirty="0"/>
              <a:t> </a:t>
            </a:r>
            <a:r>
              <a:rPr lang="en-US" dirty="0" err="1"/>
              <a:t>pojedinačno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navedenim</a:t>
            </a:r>
            <a:r>
              <a:rPr lang="en-US" dirty="0"/>
              <a:t> </a:t>
            </a:r>
            <a:r>
              <a:rPr lang="en-US" dirty="0" err="1"/>
              <a:t>kategorijama</a:t>
            </a:r>
            <a:r>
              <a:rPr lang="en-US" dirty="0"/>
              <a:t>. </a:t>
            </a:r>
            <a:r>
              <a:rPr lang="en-US" dirty="0" err="1"/>
              <a:t>Proizvodnja</a:t>
            </a:r>
            <a:r>
              <a:rPr lang="en-US" dirty="0"/>
              <a:t> </a:t>
            </a:r>
            <a:r>
              <a:rPr lang="en-US" dirty="0" err="1"/>
              <a:t>aluminijumskih</a:t>
            </a:r>
            <a:r>
              <a:rPr lang="en-US" dirty="0"/>
              <a:t> </a:t>
            </a:r>
            <a:r>
              <a:rPr lang="en-US" dirty="0" err="1"/>
              <a:t>stubova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značajnu</a:t>
            </a:r>
            <a:r>
              <a:rPr lang="en-US" dirty="0"/>
              <a:t> </a:t>
            </a:r>
            <a:r>
              <a:rPr lang="en-US" dirty="0" err="1"/>
              <a:t>potrošnju</a:t>
            </a:r>
            <a:r>
              <a:rPr lang="en-US" dirty="0"/>
              <a:t> </a:t>
            </a:r>
            <a:r>
              <a:rPr lang="en-US" dirty="0" err="1"/>
              <a:t>električne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procese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zavarivanje</a:t>
            </a:r>
            <a:r>
              <a:rPr lang="en-US" dirty="0"/>
              <a:t>, </a:t>
            </a:r>
            <a:r>
              <a:rPr lang="en-US" dirty="0" err="1"/>
              <a:t>sječenje</a:t>
            </a:r>
            <a:r>
              <a:rPr lang="en-US" dirty="0"/>
              <a:t>, </a:t>
            </a:r>
            <a:r>
              <a:rPr lang="en-US" dirty="0" err="1"/>
              <a:t>oblikovanje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površinska</a:t>
            </a:r>
            <a:r>
              <a:rPr lang="en-US" dirty="0"/>
              <a:t> </a:t>
            </a:r>
            <a:r>
              <a:rPr lang="en-US" dirty="0" err="1"/>
              <a:t>obrada</a:t>
            </a:r>
            <a:r>
              <a:rPr lang="en-US" dirty="0"/>
              <a:t>. </a:t>
            </a:r>
            <a:r>
              <a:rPr lang="en-US" dirty="0" err="1"/>
              <a:t>Prosječna</a:t>
            </a:r>
            <a:r>
              <a:rPr lang="en-US" dirty="0"/>
              <a:t> </a:t>
            </a:r>
            <a:r>
              <a:rPr lang="en-US" dirty="0" err="1"/>
              <a:t>potrošnja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slične</a:t>
            </a:r>
            <a:r>
              <a:rPr lang="en-US" dirty="0"/>
              <a:t> </a:t>
            </a:r>
            <a:r>
              <a:rPr lang="en-US" dirty="0" err="1"/>
              <a:t>proizvodne</a:t>
            </a:r>
            <a:r>
              <a:rPr lang="en-US" dirty="0"/>
              <a:t> </a:t>
            </a:r>
            <a:r>
              <a:rPr lang="en-US" dirty="0" err="1"/>
              <a:t>pogone</a:t>
            </a:r>
            <a:r>
              <a:rPr lang="en-US" dirty="0"/>
              <a:t> </a:t>
            </a:r>
            <a:r>
              <a:rPr lang="en-US" dirty="0" err="1"/>
              <a:t>kreće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od </a:t>
            </a:r>
            <a:r>
              <a:rPr lang="en-US" dirty="0" err="1"/>
              <a:t>oko</a:t>
            </a:r>
            <a:r>
              <a:rPr lang="en-US" dirty="0"/>
              <a:t> 10.000 EUR </a:t>
            </a:r>
            <a:r>
              <a:rPr lang="en-US" dirty="0" err="1"/>
              <a:t>godišnje</a:t>
            </a:r>
            <a:r>
              <a:rPr lang="en-US" dirty="0"/>
              <a:t>.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vode</a:t>
            </a:r>
            <a:r>
              <a:rPr lang="en-US" dirty="0"/>
              <a:t> </a:t>
            </a:r>
            <a:r>
              <a:rPr lang="en-US" dirty="0" err="1"/>
              <a:t>zavise</a:t>
            </a:r>
            <a:r>
              <a:rPr lang="en-US" dirty="0"/>
              <a:t> od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hlađenje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proizvodnih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od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pranjem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pripremom</a:t>
            </a:r>
            <a:r>
              <a:rPr lang="en-US" dirty="0"/>
              <a:t> </a:t>
            </a:r>
            <a:r>
              <a:rPr lang="en-US" dirty="0" err="1"/>
              <a:t>površina</a:t>
            </a:r>
            <a:r>
              <a:rPr lang="en-US" dirty="0"/>
              <a:t>. </a:t>
            </a:r>
            <a:r>
              <a:rPr lang="en-US" dirty="0" err="1"/>
              <a:t>Prosječni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industrijske</a:t>
            </a:r>
            <a:r>
              <a:rPr lang="en-US" dirty="0"/>
              <a:t> </a:t>
            </a:r>
            <a:r>
              <a:rPr lang="en-US" dirty="0" err="1"/>
              <a:t>pogone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iznositi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1.000 EUR </a:t>
            </a:r>
            <a:r>
              <a:rPr lang="en-US" dirty="0" err="1"/>
              <a:t>godišnje</a:t>
            </a:r>
            <a:r>
              <a:rPr lang="en-US" dirty="0"/>
              <a:t>. </a:t>
            </a:r>
            <a:r>
              <a:rPr lang="en-US" dirty="0" err="1"/>
              <a:t>Industrija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 </a:t>
            </a:r>
            <a:r>
              <a:rPr lang="en-US" dirty="0" err="1"/>
              <a:t>aluminijuma</a:t>
            </a:r>
            <a:r>
              <a:rPr lang="en-US" dirty="0"/>
              <a:t> </a:t>
            </a:r>
            <a:r>
              <a:rPr lang="en-US" dirty="0" err="1"/>
              <a:t>generiše</a:t>
            </a:r>
            <a:r>
              <a:rPr lang="en-US" dirty="0"/>
              <a:t> </a:t>
            </a:r>
            <a:r>
              <a:rPr lang="en-US" dirty="0" err="1"/>
              <a:t>otpad</a:t>
            </a:r>
            <a:r>
              <a:rPr lang="en-US" dirty="0"/>
              <a:t>,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aluminijumskih</a:t>
            </a:r>
            <a:r>
              <a:rPr lang="en-US" dirty="0"/>
              <a:t> </a:t>
            </a:r>
            <a:r>
              <a:rPr lang="en-US" dirty="0" err="1"/>
              <a:t>strugotina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hemijskih</a:t>
            </a:r>
            <a:r>
              <a:rPr lang="en-US" dirty="0"/>
              <a:t> </a:t>
            </a:r>
            <a:r>
              <a:rPr lang="en-US" dirty="0" err="1"/>
              <a:t>ostataka</a:t>
            </a:r>
            <a:r>
              <a:rPr lang="en-US" dirty="0"/>
              <a:t>.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odvoza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tretmana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zavise</a:t>
            </a:r>
            <a:r>
              <a:rPr lang="en-US" dirty="0"/>
              <a:t> od </a:t>
            </a:r>
            <a:r>
              <a:rPr lang="en-US" dirty="0" err="1"/>
              <a:t>količine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.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,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otpadom</a:t>
            </a:r>
            <a:r>
              <a:rPr lang="en-US" dirty="0"/>
              <a:t> </a:t>
            </a:r>
            <a:r>
              <a:rPr lang="sr-Latn-ME" dirty="0"/>
              <a:t>su procijenjeni na nivou od </a:t>
            </a:r>
            <a:r>
              <a:rPr lang="en-US" dirty="0" err="1"/>
              <a:t>oko</a:t>
            </a:r>
            <a:r>
              <a:rPr lang="en-US" dirty="0"/>
              <a:t> 2.000 EUR </a:t>
            </a:r>
            <a:r>
              <a:rPr lang="en-US" dirty="0" err="1"/>
              <a:t>godišnje</a:t>
            </a:r>
            <a:r>
              <a:rPr lang="en-US" dirty="0"/>
              <a:t>. </a:t>
            </a:r>
            <a:r>
              <a:rPr lang="en-US" dirty="0" err="1"/>
              <a:t>Ostali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kanalizacijom</a:t>
            </a:r>
            <a:r>
              <a:rPr lang="en-US" dirty="0"/>
              <a:t>, </a:t>
            </a:r>
            <a:r>
              <a:rPr lang="en-US" dirty="0" err="1"/>
              <a:t>odvoz</a:t>
            </a:r>
            <a:r>
              <a:rPr lang="en-US" dirty="0"/>
              <a:t> </a:t>
            </a:r>
            <a:r>
              <a:rPr lang="en-US" dirty="0" err="1"/>
              <a:t>smeća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prostora</a:t>
            </a:r>
            <a:r>
              <a:rPr lang="en-US" dirty="0"/>
              <a:t>. </a:t>
            </a:r>
            <a:r>
              <a:rPr lang="en-US" dirty="0" err="1"/>
              <a:t>Prosječni</a:t>
            </a:r>
            <a:r>
              <a:rPr lang="en-US" dirty="0"/>
              <a:t> </a:t>
            </a:r>
            <a:r>
              <a:rPr lang="en-US" dirty="0" err="1"/>
              <a:t>godišnji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u </a:t>
            </a:r>
            <a:r>
              <a:rPr lang="en-US" dirty="0" err="1"/>
              <a:t>industrijskim</a:t>
            </a:r>
            <a:r>
              <a:rPr lang="en-US" dirty="0"/>
              <a:t> </a:t>
            </a:r>
            <a:r>
              <a:rPr lang="en-US" dirty="0" err="1"/>
              <a:t>zonama</a:t>
            </a:r>
            <a:r>
              <a:rPr lang="en-US" dirty="0"/>
              <a:t> </a:t>
            </a:r>
            <a:r>
              <a:rPr lang="en-US" dirty="0" err="1"/>
              <a:t>iznose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1.000 EUR. 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napred</a:t>
            </a:r>
            <a:r>
              <a:rPr lang="en-US" dirty="0"/>
              <a:t> </a:t>
            </a:r>
            <a:r>
              <a:rPr lang="en-US" dirty="0" err="1"/>
              <a:t>navedenog</a:t>
            </a:r>
            <a:r>
              <a:rPr lang="en-US" dirty="0"/>
              <a:t>, </a:t>
            </a:r>
            <a:r>
              <a:rPr lang="en-US" dirty="0" err="1"/>
              <a:t>ukupni</a:t>
            </a:r>
            <a:r>
              <a:rPr lang="en-US" dirty="0"/>
              <a:t> </a:t>
            </a:r>
            <a:r>
              <a:rPr lang="en-US" dirty="0" err="1"/>
              <a:t>komunalni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bi se </a:t>
            </a:r>
            <a:r>
              <a:rPr lang="en-US" dirty="0" err="1"/>
              <a:t>kretali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od </a:t>
            </a:r>
            <a:r>
              <a:rPr lang="en-US" dirty="0" err="1"/>
              <a:t>oko</a:t>
            </a:r>
            <a:r>
              <a:rPr lang="en-US" dirty="0"/>
              <a:t> 14.000 EUR </a:t>
            </a:r>
            <a:r>
              <a:rPr lang="en-US" dirty="0" err="1"/>
              <a:t>godišnje</a:t>
            </a:r>
            <a:r>
              <a:rPr lang="en-US" dirty="0"/>
              <a:t>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084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281083"/>
              </p:ext>
            </p:extLst>
          </p:nvPr>
        </p:nvGraphicFramePr>
        <p:xfrm>
          <a:off x="1489587" y="1887790"/>
          <a:ext cx="8421329" cy="3746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9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6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8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34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Struktura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zaposlenih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Broj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Bruto zarada-mjesečno (EUR)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Trošak zarada mjesečno (EUR)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Menadžer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2.500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2.500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Komercijalista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Građevinski inženjer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2.000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2.000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Mašinbravar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1.500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1.500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Mašinbravar-montažer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1.500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3.000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Varilac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1.500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7.500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6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Ukupno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17.700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15004" y="191419"/>
            <a:ext cx="996930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2000" dirty="0">
                <a:ea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FF0000"/>
                </a:solidFill>
                <a:ea typeface="Times New Roman" panose="02020603050405020304" pitchFamily="18" charset="0"/>
              </a:rPr>
              <a:t>Troškovi</a:t>
            </a:r>
            <a:r>
              <a:rPr lang="en-US" sz="20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a typeface="Times New Roman" panose="02020603050405020304" pitchFamily="18" charset="0"/>
              </a:rPr>
              <a:t>zarada</a:t>
            </a:r>
            <a:r>
              <a:rPr lang="sr-Latn-ME" sz="20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sr-Latn-ME" sz="2000" dirty="0">
                <a:ea typeface="Times New Roman" panose="02020603050405020304" pitchFamily="18" charset="0"/>
              </a:rPr>
              <a:t>- </a:t>
            </a:r>
            <a:r>
              <a:rPr lang="en-US" sz="2000" dirty="0" err="1"/>
              <a:t>ključn</a:t>
            </a:r>
            <a:r>
              <a:rPr lang="sr-Latn-ME" sz="2000" dirty="0"/>
              <a:t>a</a:t>
            </a:r>
            <a:r>
              <a:rPr lang="en-US" sz="2000" dirty="0"/>
              <a:t> </a:t>
            </a:r>
            <a:r>
              <a:rPr lang="en-US" sz="2000" dirty="0" err="1"/>
              <a:t>stavk</a:t>
            </a:r>
            <a:r>
              <a:rPr lang="sr-Latn-ME" sz="2000" dirty="0"/>
              <a:t>a</a:t>
            </a:r>
            <a:r>
              <a:rPr lang="en-US" sz="2000" dirty="0"/>
              <a:t> </a:t>
            </a:r>
            <a:r>
              <a:rPr lang="en-US" sz="2000" dirty="0" err="1"/>
              <a:t>operativnih</a:t>
            </a:r>
            <a:r>
              <a:rPr lang="en-US" sz="2000" dirty="0"/>
              <a:t> </a:t>
            </a:r>
            <a:r>
              <a:rPr lang="en-US" sz="2000" dirty="0" err="1"/>
              <a:t>troškova</a:t>
            </a:r>
            <a:r>
              <a:rPr lang="en-US" sz="2000" dirty="0"/>
              <a:t>, </a:t>
            </a:r>
            <a:r>
              <a:rPr lang="en-US" sz="2000" dirty="0" err="1"/>
              <a:t>jer</a:t>
            </a:r>
            <a:r>
              <a:rPr lang="en-US" sz="2000" dirty="0"/>
              <a:t> </a:t>
            </a:r>
            <a:r>
              <a:rPr lang="en-US" sz="2000" dirty="0" err="1"/>
              <a:t>obezbjeđuju</a:t>
            </a:r>
            <a:r>
              <a:rPr lang="en-US" sz="2000" dirty="0"/>
              <a:t> </a:t>
            </a:r>
            <a:r>
              <a:rPr lang="en-US" sz="2000" dirty="0" err="1"/>
              <a:t>adekvatnu</a:t>
            </a:r>
            <a:r>
              <a:rPr lang="en-US" sz="2000" dirty="0"/>
              <a:t> </a:t>
            </a:r>
            <a:r>
              <a:rPr lang="en-US" sz="2000" dirty="0" err="1"/>
              <a:t>radnu</a:t>
            </a:r>
            <a:r>
              <a:rPr lang="en-US" sz="2000" dirty="0"/>
              <a:t> </a:t>
            </a:r>
            <a:r>
              <a:rPr lang="en-US" sz="2000" dirty="0" err="1"/>
              <a:t>snagu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nesmetano</a:t>
            </a:r>
            <a:r>
              <a:rPr lang="en-US" sz="2000" dirty="0"/>
              <a:t> </a:t>
            </a:r>
            <a:r>
              <a:rPr lang="en-US" sz="2000" dirty="0" err="1"/>
              <a:t>funkcionisanje</a:t>
            </a:r>
            <a:r>
              <a:rPr lang="en-US" sz="2000" dirty="0"/>
              <a:t> </a:t>
            </a:r>
            <a:r>
              <a:rPr lang="en-US" sz="2000" dirty="0" err="1"/>
              <a:t>proizvodnje</a:t>
            </a:r>
            <a:r>
              <a:rPr lang="en-US" sz="2000" dirty="0"/>
              <a:t>. </a:t>
            </a:r>
            <a:r>
              <a:rPr lang="en-US" sz="2000" dirty="0" err="1"/>
              <a:t>Ovi</a:t>
            </a:r>
            <a:r>
              <a:rPr lang="en-US" sz="2000" dirty="0"/>
              <a:t> </a:t>
            </a:r>
            <a:r>
              <a:rPr lang="en-US" sz="2000" dirty="0" err="1"/>
              <a:t>troškovi</a:t>
            </a:r>
            <a:r>
              <a:rPr lang="en-US" sz="2000" dirty="0"/>
              <a:t> </a:t>
            </a:r>
            <a:r>
              <a:rPr lang="en-US" sz="2000" dirty="0" err="1"/>
              <a:t>uključuju</a:t>
            </a:r>
            <a:r>
              <a:rPr lang="en-US" sz="2000" dirty="0"/>
              <a:t> </a:t>
            </a:r>
            <a:r>
              <a:rPr lang="en-US" sz="2000" dirty="0" err="1"/>
              <a:t>osnovne</a:t>
            </a:r>
            <a:r>
              <a:rPr lang="en-US" sz="2000" dirty="0"/>
              <a:t> plate </a:t>
            </a:r>
            <a:r>
              <a:rPr lang="en-US" sz="2000" dirty="0" err="1"/>
              <a:t>zaposlenih</a:t>
            </a:r>
            <a:r>
              <a:rPr lang="en-US" sz="2000" dirty="0"/>
              <a:t>,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odgovarajuće</a:t>
            </a:r>
            <a:r>
              <a:rPr lang="en-US" sz="2000" dirty="0"/>
              <a:t> </a:t>
            </a:r>
            <a:r>
              <a:rPr lang="en-US" sz="2000" dirty="0" err="1"/>
              <a:t>poreze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doprinose</a:t>
            </a:r>
            <a:r>
              <a:rPr lang="sr-Latn-ME" sz="2000" dirty="0"/>
              <a:t>. </a:t>
            </a:r>
            <a:r>
              <a:rPr lang="sr-Latn-ME" sz="2000" dirty="0" err="1"/>
              <a:t>T</a:t>
            </a:r>
            <a:r>
              <a:rPr lang="en-US" sz="2000" dirty="0" err="1"/>
              <a:t>roškovi</a:t>
            </a:r>
            <a:r>
              <a:rPr lang="en-US" sz="2000" dirty="0"/>
              <a:t> </a:t>
            </a:r>
            <a:r>
              <a:rPr lang="en-US" sz="2000" dirty="0" err="1"/>
              <a:t>zarada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utvrđeni</a:t>
            </a:r>
            <a:r>
              <a:rPr lang="en-US" sz="2000" dirty="0"/>
              <a:t> u </a:t>
            </a:r>
            <a:r>
              <a:rPr lang="en-US" sz="2000" dirty="0" err="1"/>
              <a:t>visini</a:t>
            </a:r>
            <a:r>
              <a:rPr lang="en-US" sz="2000" dirty="0"/>
              <a:t> od 17.700 EUR </a:t>
            </a:r>
            <a:r>
              <a:rPr lang="en-US" sz="2000" dirty="0" err="1"/>
              <a:t>mjesečno</a:t>
            </a:r>
            <a:r>
              <a:rPr lang="en-US" sz="2000" dirty="0"/>
              <a:t>, </a:t>
            </a:r>
            <a:r>
              <a:rPr lang="en-US" sz="2000" dirty="0" err="1"/>
              <a:t>odnosno</a:t>
            </a:r>
            <a:r>
              <a:rPr lang="en-US" sz="2000" dirty="0"/>
              <a:t> 212.400 EUR </a:t>
            </a:r>
            <a:r>
              <a:rPr lang="en-US" sz="2000" dirty="0" err="1"/>
              <a:t>godišnje</a:t>
            </a:r>
            <a:r>
              <a:rPr lang="en-US" sz="2000" dirty="0"/>
              <a:t>.</a:t>
            </a:r>
            <a:endParaRPr lang="en-GB" sz="2000" dirty="0"/>
          </a:p>
          <a:p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527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805" y="0"/>
            <a:ext cx="11120285" cy="6349181"/>
          </a:xfrm>
        </p:spPr>
        <p:txBody>
          <a:bodyPr>
            <a:normAutofit fontScale="92500" lnSpcReduction="20000"/>
          </a:bodyPr>
          <a:lstStyle/>
          <a:p>
            <a:r>
              <a:rPr lang="sr-Latn-ME" dirty="0"/>
              <a:t>- </a:t>
            </a:r>
            <a:r>
              <a:rPr lang="en-US" dirty="0" err="1">
                <a:solidFill>
                  <a:srgbClr val="FF0000"/>
                </a:solidFill>
              </a:rPr>
              <a:t>Troškovi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održavanja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proizvodne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opreme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err="1"/>
              <a:t>preventivno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, </a:t>
            </a:r>
            <a:r>
              <a:rPr lang="en-US" dirty="0" err="1"/>
              <a:t>zamjenu</a:t>
            </a:r>
            <a:r>
              <a:rPr lang="en-US" dirty="0"/>
              <a:t> </a:t>
            </a:r>
            <a:r>
              <a:rPr lang="en-US" dirty="0" err="1"/>
              <a:t>potrošnih</a:t>
            </a:r>
            <a:r>
              <a:rPr lang="en-US" dirty="0"/>
              <a:t> </a:t>
            </a:r>
            <a:r>
              <a:rPr lang="en-US" dirty="0" err="1"/>
              <a:t>djelova</a:t>
            </a:r>
            <a:r>
              <a:rPr lang="en-US" dirty="0"/>
              <a:t>, </a:t>
            </a:r>
            <a:r>
              <a:rPr lang="en-US" dirty="0" err="1"/>
              <a:t>popravke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kvarova</a:t>
            </a:r>
            <a:r>
              <a:rPr lang="en-US" dirty="0"/>
              <a:t>, </a:t>
            </a:r>
            <a:r>
              <a:rPr lang="en-US" dirty="0" err="1"/>
              <a:t>podmazivanje</a:t>
            </a:r>
            <a:r>
              <a:rPr lang="en-US" dirty="0"/>
              <a:t>, </a:t>
            </a:r>
            <a:r>
              <a:rPr lang="en-US" dirty="0" err="1"/>
              <a:t>kalibraciju</a:t>
            </a:r>
            <a:r>
              <a:rPr lang="en-US" dirty="0"/>
              <a:t>, </a:t>
            </a:r>
            <a:r>
              <a:rPr lang="en-US" dirty="0" err="1"/>
              <a:t>čišćenje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nabavku</a:t>
            </a:r>
            <a:r>
              <a:rPr lang="en-US" dirty="0"/>
              <a:t> </a:t>
            </a:r>
            <a:r>
              <a:rPr lang="en-US" dirty="0" err="1"/>
              <a:t>rezervnih</a:t>
            </a:r>
            <a:r>
              <a:rPr lang="en-US" dirty="0"/>
              <a:t> </a:t>
            </a:r>
            <a:r>
              <a:rPr lang="en-US" dirty="0" err="1"/>
              <a:t>djelova</a:t>
            </a:r>
            <a:r>
              <a:rPr lang="en-US" dirty="0"/>
              <a:t>.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održavanja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procjenjuju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od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. U </a:t>
            </a:r>
            <a:r>
              <a:rPr lang="en-US" dirty="0" err="1"/>
              <a:t>industriji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 </a:t>
            </a:r>
            <a:r>
              <a:rPr lang="en-US" dirty="0" err="1"/>
              <a:t>metala</a:t>
            </a:r>
            <a:r>
              <a:rPr lang="en-US" dirty="0"/>
              <a:t>, </a:t>
            </a:r>
            <a:r>
              <a:rPr lang="en-US" dirty="0" err="1"/>
              <a:t>prosječni</a:t>
            </a:r>
            <a:r>
              <a:rPr lang="en-US" dirty="0"/>
              <a:t> </a:t>
            </a:r>
            <a:r>
              <a:rPr lang="en-US" dirty="0" err="1"/>
              <a:t>godišnji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održavanja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iznose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2% </a:t>
            </a:r>
            <a:r>
              <a:rPr lang="en-US" dirty="0" err="1"/>
              <a:t>i</a:t>
            </a:r>
            <a:r>
              <a:rPr lang="en-US" dirty="0"/>
              <a:t> 5%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. S </a:t>
            </a:r>
            <a:r>
              <a:rPr lang="en-US" dirty="0" err="1"/>
              <a:t>obzirom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ključni</a:t>
            </a:r>
            <a:r>
              <a:rPr lang="en-US" dirty="0"/>
              <a:t>  </a:t>
            </a:r>
            <a:r>
              <a:rPr lang="en-US" dirty="0" err="1"/>
              <a:t>faktori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: </a:t>
            </a:r>
            <a:r>
              <a:rPr lang="en-US" dirty="0" err="1"/>
              <a:t>starost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 (</a:t>
            </a:r>
            <a:r>
              <a:rPr lang="en-US" dirty="0" err="1"/>
              <a:t>novija</a:t>
            </a:r>
            <a:r>
              <a:rPr lang="en-US" dirty="0"/>
              <a:t> </a:t>
            </a:r>
            <a:r>
              <a:rPr lang="en-US" dirty="0" err="1"/>
              <a:t>oprema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održavanja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tehnološka</a:t>
            </a:r>
            <a:r>
              <a:rPr lang="en-US" dirty="0"/>
              <a:t> </a:t>
            </a:r>
            <a:r>
              <a:rPr lang="en-US" dirty="0" err="1"/>
              <a:t>složenost</a:t>
            </a:r>
            <a:r>
              <a:rPr lang="en-US" dirty="0"/>
              <a:t> (</a:t>
            </a:r>
            <a:r>
              <a:rPr lang="en-US" dirty="0" err="1"/>
              <a:t>složenija</a:t>
            </a:r>
            <a:r>
              <a:rPr lang="en-US" dirty="0"/>
              <a:t> </a:t>
            </a:r>
            <a:r>
              <a:rPr lang="en-US" dirty="0" err="1"/>
              <a:t>oprema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skuplje</a:t>
            </a:r>
            <a:r>
              <a:rPr lang="en-US" dirty="0"/>
              <a:t> </a:t>
            </a:r>
            <a:r>
              <a:rPr lang="en-US" dirty="0" err="1"/>
              <a:t>rezervne</a:t>
            </a:r>
            <a:r>
              <a:rPr lang="en-US" dirty="0"/>
              <a:t> </a:t>
            </a:r>
            <a:r>
              <a:rPr lang="en-US" dirty="0" err="1"/>
              <a:t>djelove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stručnije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), </a:t>
            </a:r>
            <a:r>
              <a:rPr lang="en-US" dirty="0" err="1"/>
              <a:t>procjena</a:t>
            </a:r>
            <a:r>
              <a:rPr lang="en-US" dirty="0"/>
              <a:t> je da bi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od 2,5% od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3.800 EUR </a:t>
            </a:r>
            <a:r>
              <a:rPr lang="en-US" dirty="0" err="1"/>
              <a:t>godišnje</a:t>
            </a:r>
            <a:r>
              <a:rPr lang="en-US" dirty="0"/>
              <a:t>. </a:t>
            </a:r>
            <a:endParaRPr lang="sr-Latn-ME" dirty="0"/>
          </a:p>
          <a:p>
            <a:r>
              <a:rPr lang="sr-Latn-ME" dirty="0">
                <a:solidFill>
                  <a:srgbClr val="FF0000"/>
                </a:solidFill>
              </a:rPr>
              <a:t>- </a:t>
            </a:r>
            <a:r>
              <a:rPr lang="en-US" dirty="0" err="1">
                <a:solidFill>
                  <a:srgbClr val="FF0000"/>
                </a:solidFill>
              </a:rPr>
              <a:t>Troškovi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kontrole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kvaliteta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atestiranja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proizvoda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segment </a:t>
            </a:r>
            <a:r>
              <a:rPr lang="en-US" dirty="0" err="1"/>
              <a:t>operativnih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osiguravaju</a:t>
            </a:r>
            <a:r>
              <a:rPr lang="en-US" dirty="0"/>
              <a:t> da </a:t>
            </a:r>
            <a:r>
              <a:rPr lang="en-US" dirty="0" err="1"/>
              <a:t>aluminijumski</a:t>
            </a:r>
            <a:r>
              <a:rPr lang="en-US" dirty="0"/>
              <a:t> </a:t>
            </a:r>
            <a:r>
              <a:rPr lang="en-US" dirty="0" err="1"/>
              <a:t>stubovi</a:t>
            </a:r>
            <a:r>
              <a:rPr lang="en-US" dirty="0"/>
              <a:t> </a:t>
            </a:r>
            <a:r>
              <a:rPr lang="en-US" dirty="0" err="1"/>
              <a:t>ispunjavaju</a:t>
            </a:r>
            <a:r>
              <a:rPr lang="en-US" dirty="0"/>
              <a:t> </a:t>
            </a:r>
            <a:r>
              <a:rPr lang="en-US" dirty="0" err="1"/>
              <a:t>standarde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bezbjednosti</a:t>
            </a:r>
            <a:r>
              <a:rPr lang="en-US" dirty="0"/>
              <a:t> </a:t>
            </a:r>
            <a:r>
              <a:rPr lang="en-US" dirty="0" err="1"/>
              <a:t>propisane</a:t>
            </a:r>
            <a:r>
              <a:rPr lang="en-US" dirty="0"/>
              <a:t> </a:t>
            </a:r>
            <a:r>
              <a:rPr lang="en-US" dirty="0" err="1"/>
              <a:t>zakonskom</a:t>
            </a:r>
            <a:r>
              <a:rPr lang="en-US" dirty="0"/>
              <a:t> </a:t>
            </a:r>
            <a:r>
              <a:rPr lang="en-US" dirty="0" err="1"/>
              <a:t>regulativom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industrijskim</a:t>
            </a:r>
            <a:r>
              <a:rPr lang="en-US" dirty="0"/>
              <a:t> </a:t>
            </a:r>
            <a:r>
              <a:rPr lang="en-US" dirty="0" err="1"/>
              <a:t>normama</a:t>
            </a:r>
            <a:r>
              <a:rPr lang="en-US" dirty="0"/>
              <a:t>.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testiranje</a:t>
            </a:r>
            <a:r>
              <a:rPr lang="en-US" dirty="0"/>
              <a:t> </a:t>
            </a:r>
            <a:r>
              <a:rPr lang="en-US" dirty="0" err="1"/>
              <a:t>mehaničkih</a:t>
            </a:r>
            <a:r>
              <a:rPr lang="en-US" dirty="0"/>
              <a:t>, </a:t>
            </a:r>
            <a:r>
              <a:rPr lang="en-US" dirty="0" err="1"/>
              <a:t>fizičkih</a:t>
            </a:r>
            <a:r>
              <a:rPr lang="en-US" dirty="0"/>
              <a:t>, </a:t>
            </a:r>
            <a:r>
              <a:rPr lang="en-US" dirty="0" err="1"/>
              <a:t>hemijskih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električnih</a:t>
            </a:r>
            <a:r>
              <a:rPr lang="en-US" dirty="0"/>
              <a:t> </a:t>
            </a:r>
            <a:r>
              <a:rPr lang="en-US" dirty="0" err="1"/>
              <a:t>svojstava</a:t>
            </a:r>
            <a:r>
              <a:rPr lang="en-US" dirty="0"/>
              <a:t> </a:t>
            </a:r>
            <a:r>
              <a:rPr lang="en-US" dirty="0" err="1"/>
              <a:t>gotovih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.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err="1"/>
              <a:t>sprovođenje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testova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bolju</a:t>
            </a:r>
            <a:r>
              <a:rPr lang="en-US" dirty="0"/>
              <a:t> </a:t>
            </a:r>
            <a:r>
              <a:rPr lang="en-US" dirty="0" err="1"/>
              <a:t>reputaciju</a:t>
            </a:r>
            <a:r>
              <a:rPr lang="en-US" dirty="0"/>
              <a:t> </a:t>
            </a:r>
            <a:r>
              <a:rPr lang="en-US" dirty="0" err="1"/>
              <a:t>proizvođača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otvara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izvoz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zahtjevna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 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Instituta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crnu</a:t>
            </a:r>
            <a:r>
              <a:rPr lang="en-US" dirty="0"/>
              <a:t> </a:t>
            </a:r>
            <a:r>
              <a:rPr lang="en-US" dirty="0" err="1"/>
              <a:t>metalurgiju</a:t>
            </a:r>
            <a:r>
              <a:rPr lang="en-US" dirty="0"/>
              <a:t>,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atestiranja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1.000 EUR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stubu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240.000 EUR </a:t>
            </a:r>
            <a:r>
              <a:rPr lang="en-US" dirty="0" err="1"/>
              <a:t>godišnje</a:t>
            </a:r>
            <a:r>
              <a:rPr lang="en-US" dirty="0"/>
              <a:t>.</a:t>
            </a:r>
            <a:endParaRPr lang="en-GB" dirty="0"/>
          </a:p>
          <a:p>
            <a:r>
              <a:rPr lang="sr-Latn-ME" dirty="0"/>
              <a:t>- </a:t>
            </a:r>
            <a:r>
              <a:rPr lang="en-US" dirty="0" err="1">
                <a:solidFill>
                  <a:srgbClr val="FF0000"/>
                </a:solidFill>
              </a:rPr>
              <a:t>Troškovi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marketinga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igraju</a:t>
            </a:r>
            <a:r>
              <a:rPr lang="en-US" dirty="0"/>
              <a:t> </a:t>
            </a:r>
            <a:r>
              <a:rPr lang="en-US" dirty="0" err="1"/>
              <a:t>ključnu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promovisanju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pozicioniranju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usmjerene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podizanje</a:t>
            </a:r>
            <a:r>
              <a:rPr lang="en-US" dirty="0"/>
              <a:t> </a:t>
            </a:r>
            <a:r>
              <a:rPr lang="en-US" dirty="0" err="1"/>
              <a:t>svijesti</a:t>
            </a:r>
            <a:r>
              <a:rPr lang="en-US" dirty="0"/>
              <a:t> o </a:t>
            </a:r>
            <a:r>
              <a:rPr lang="en-US" dirty="0" err="1"/>
              <a:t>proizvodu</a:t>
            </a:r>
            <a:r>
              <a:rPr lang="en-US" dirty="0"/>
              <a:t>, </a:t>
            </a:r>
            <a:r>
              <a:rPr lang="en-US" dirty="0" err="1"/>
              <a:t>izgradnju</a:t>
            </a:r>
            <a:r>
              <a:rPr lang="en-US" dirty="0"/>
              <a:t> </a:t>
            </a:r>
            <a:r>
              <a:rPr lang="en-US" dirty="0" err="1"/>
              <a:t>brenda</a:t>
            </a:r>
            <a:r>
              <a:rPr lang="en-US" dirty="0"/>
              <a:t>, </a:t>
            </a:r>
            <a:r>
              <a:rPr lang="en-US" dirty="0" err="1"/>
              <a:t>privlačenje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kupaca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konkurentnosti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r>
              <a:rPr lang="en-US" dirty="0" err="1"/>
              <a:t>Komponente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marketinga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uključivati</a:t>
            </a:r>
            <a:r>
              <a:rPr lang="en-US" dirty="0"/>
              <a:t>: </a:t>
            </a:r>
            <a:r>
              <a:rPr lang="en-US" dirty="0" err="1"/>
              <a:t>digitalni</a:t>
            </a:r>
            <a:r>
              <a:rPr lang="en-US" dirty="0"/>
              <a:t> marketing (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održavanja</a:t>
            </a:r>
            <a:r>
              <a:rPr lang="en-US" dirty="0"/>
              <a:t> </a:t>
            </a:r>
            <a:r>
              <a:rPr lang="en-US" dirty="0" err="1"/>
              <a:t>sajta</a:t>
            </a:r>
            <a:r>
              <a:rPr lang="en-US" dirty="0"/>
              <a:t>, </a:t>
            </a:r>
            <a:r>
              <a:rPr lang="en-US" dirty="0" err="1"/>
              <a:t>oglašavanja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društvenim</a:t>
            </a:r>
            <a:r>
              <a:rPr lang="en-US" dirty="0"/>
              <a:t> </a:t>
            </a:r>
            <a:r>
              <a:rPr lang="en-US" dirty="0" err="1"/>
              <a:t>mrežama</a:t>
            </a:r>
            <a:r>
              <a:rPr lang="en-US" dirty="0"/>
              <a:t>, e-mail </a:t>
            </a:r>
            <a:r>
              <a:rPr lang="en-US" dirty="0" err="1"/>
              <a:t>kampanja</a:t>
            </a:r>
            <a:r>
              <a:rPr lang="en-US" dirty="0"/>
              <a:t>), </a:t>
            </a:r>
            <a:r>
              <a:rPr lang="en-US" dirty="0" err="1"/>
              <a:t>štampani</a:t>
            </a:r>
            <a:r>
              <a:rPr lang="en-US" dirty="0"/>
              <a:t> </a:t>
            </a:r>
            <a:r>
              <a:rPr lang="en-US" dirty="0" err="1"/>
              <a:t>materijali</a:t>
            </a:r>
            <a:r>
              <a:rPr lang="en-US" dirty="0"/>
              <a:t> (</a:t>
            </a:r>
            <a:r>
              <a:rPr lang="en-US" dirty="0" err="1"/>
              <a:t>brošure</a:t>
            </a:r>
            <a:r>
              <a:rPr lang="en-US" dirty="0"/>
              <a:t>, </a:t>
            </a:r>
            <a:r>
              <a:rPr lang="en-US" dirty="0" err="1"/>
              <a:t>katalozi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promotivni</a:t>
            </a:r>
            <a:r>
              <a:rPr lang="en-US" dirty="0"/>
              <a:t> </a:t>
            </a:r>
            <a:r>
              <a:rPr lang="en-US" dirty="0" err="1"/>
              <a:t>posteri</a:t>
            </a:r>
            <a:r>
              <a:rPr lang="en-US" dirty="0"/>
              <a:t> </a:t>
            </a:r>
            <a:r>
              <a:rPr lang="en-US" dirty="0" err="1"/>
              <a:t>namijenjeni</a:t>
            </a:r>
            <a:r>
              <a:rPr lang="en-US" dirty="0"/>
              <a:t> </a:t>
            </a:r>
            <a:r>
              <a:rPr lang="en-US" dirty="0" err="1"/>
              <a:t>klijentima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potencijalnim</a:t>
            </a:r>
            <a:r>
              <a:rPr lang="en-US" dirty="0"/>
              <a:t> </a:t>
            </a:r>
            <a:r>
              <a:rPr lang="en-US" dirty="0" err="1"/>
              <a:t>kupcima</a:t>
            </a:r>
            <a:r>
              <a:rPr lang="en-US" dirty="0"/>
              <a:t>), </a:t>
            </a:r>
            <a:r>
              <a:rPr lang="en-US" dirty="0" err="1"/>
              <a:t>učešće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sajmovima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događajima</a:t>
            </a:r>
            <a:r>
              <a:rPr lang="en-US" dirty="0"/>
              <a:t> (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izlaganja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sajmovima</a:t>
            </a:r>
            <a:r>
              <a:rPr lang="en-US" dirty="0"/>
              <a:t> </a:t>
            </a:r>
            <a:r>
              <a:rPr lang="en-US" dirty="0" err="1"/>
              <a:t>građevinarstva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industrije</a:t>
            </a:r>
            <a:r>
              <a:rPr lang="en-US" dirty="0"/>
              <a:t> </a:t>
            </a:r>
            <a:r>
              <a:rPr lang="en-US" dirty="0" err="1"/>
              <a:t>metala</a:t>
            </a:r>
            <a:r>
              <a:rPr lang="en-US" dirty="0"/>
              <a:t>), </a:t>
            </a:r>
            <a:r>
              <a:rPr lang="en-US" dirty="0" err="1"/>
              <a:t>reklamni</a:t>
            </a:r>
            <a:r>
              <a:rPr lang="en-US" dirty="0"/>
              <a:t> </a:t>
            </a:r>
            <a:r>
              <a:rPr lang="en-US" dirty="0" err="1"/>
              <a:t>proizvodi</a:t>
            </a:r>
            <a:r>
              <a:rPr lang="en-US" dirty="0"/>
              <a:t> (</a:t>
            </a:r>
            <a:r>
              <a:rPr lang="en-US" dirty="0" err="1"/>
              <a:t>proizvodnja</a:t>
            </a:r>
            <a:r>
              <a:rPr lang="en-US" dirty="0"/>
              <a:t> </a:t>
            </a:r>
            <a:r>
              <a:rPr lang="en-US" dirty="0" err="1"/>
              <a:t>promotivnog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,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majica</a:t>
            </a:r>
            <a:r>
              <a:rPr lang="en-US" dirty="0"/>
              <a:t>, </a:t>
            </a:r>
            <a:r>
              <a:rPr lang="en-US" dirty="0" err="1"/>
              <a:t>hemijskih</a:t>
            </a:r>
            <a:r>
              <a:rPr lang="en-US" dirty="0"/>
              <a:t> </a:t>
            </a:r>
            <a:r>
              <a:rPr lang="en-US" dirty="0" err="1"/>
              <a:t>olovaka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brendiranih</a:t>
            </a:r>
            <a:r>
              <a:rPr lang="en-US" dirty="0"/>
              <a:t> </a:t>
            </a:r>
            <a:r>
              <a:rPr lang="en-US" dirty="0" err="1"/>
              <a:t>artikala</a:t>
            </a:r>
            <a:r>
              <a:rPr lang="en-US" dirty="0"/>
              <a:t>,  </a:t>
            </a:r>
            <a:r>
              <a:rPr lang="en-US" dirty="0" err="1"/>
              <a:t>direktna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(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prodajnog</a:t>
            </a:r>
            <a:r>
              <a:rPr lang="en-US" dirty="0"/>
              <a:t> </a:t>
            </a:r>
            <a:r>
              <a:rPr lang="en-US" dirty="0" err="1"/>
              <a:t>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). 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prosječne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u </a:t>
            </a:r>
            <a:r>
              <a:rPr lang="en-US" dirty="0" err="1"/>
              <a:t>industriji</a:t>
            </a:r>
            <a:r>
              <a:rPr lang="en-US" dirty="0"/>
              <a:t>,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marketinga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iznose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2% </a:t>
            </a:r>
            <a:r>
              <a:rPr lang="en-US" dirty="0" err="1"/>
              <a:t>godišnjeg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je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utvrđena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godišnjem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od </a:t>
            </a:r>
            <a:r>
              <a:rPr lang="en-US" dirty="0" err="1"/>
              <a:t>oko</a:t>
            </a:r>
            <a:r>
              <a:rPr lang="en-US" dirty="0"/>
              <a:t> 17.000 EUR. </a:t>
            </a:r>
            <a:endParaRPr lang="sr-Latn-ME" dirty="0"/>
          </a:p>
          <a:p>
            <a:r>
              <a:rPr lang="sr-Latn-ME" dirty="0"/>
              <a:t>- </a:t>
            </a:r>
            <a:r>
              <a:rPr lang="en-US" dirty="0" err="1">
                <a:solidFill>
                  <a:srgbClr val="FF0000"/>
                </a:solidFill>
              </a:rPr>
              <a:t>Troškovi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knjigovodstvenih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usluga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izdatke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vođenje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knjiga</a:t>
            </a:r>
            <a:r>
              <a:rPr lang="en-US" dirty="0"/>
              <a:t>, </a:t>
            </a:r>
            <a:r>
              <a:rPr lang="en-US" dirty="0" err="1"/>
              <a:t>obračun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pripremu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.  </a:t>
            </a:r>
            <a:r>
              <a:rPr lang="en-US" dirty="0" err="1"/>
              <a:t>Prosječna</a:t>
            </a:r>
            <a:r>
              <a:rPr lang="en-US" dirty="0"/>
              <a:t> c</a:t>
            </a:r>
            <a:r>
              <a:rPr lang="sr-Latn-ME" dirty="0"/>
              <a:t>ij</a:t>
            </a:r>
            <a:r>
              <a:rPr lang="en-US" dirty="0" err="1"/>
              <a:t>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300 EUR </a:t>
            </a:r>
            <a:r>
              <a:rPr lang="en-US" dirty="0" err="1"/>
              <a:t>mjesečno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3.600 EUR </a:t>
            </a:r>
            <a:r>
              <a:rPr lang="en-US" dirty="0" err="1"/>
              <a:t>godišnje</a:t>
            </a:r>
            <a:r>
              <a:rPr lang="en-US" dirty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922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324024"/>
              </p:ext>
            </p:extLst>
          </p:nvPr>
        </p:nvGraphicFramePr>
        <p:xfrm>
          <a:off x="1061883" y="1946783"/>
          <a:ext cx="9129251" cy="3959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3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Vrsta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troškova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Iznos (EUR)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1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Troškovi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nabavke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korišćenja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sirovina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materijala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281.520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9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Troškovi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električne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energije</a:t>
                      </a:r>
                      <a:r>
                        <a:rPr lang="en-US" sz="1500" dirty="0">
                          <a:effectLst/>
                        </a:rPr>
                        <a:t>, </a:t>
                      </a:r>
                      <a:r>
                        <a:rPr lang="en-US" sz="1500" dirty="0" err="1">
                          <a:effectLst/>
                        </a:rPr>
                        <a:t>vode</a:t>
                      </a:r>
                      <a:r>
                        <a:rPr lang="en-US" sz="1500" dirty="0">
                          <a:effectLst/>
                        </a:rPr>
                        <a:t>, </a:t>
                      </a:r>
                      <a:r>
                        <a:rPr lang="en-US" sz="1500" dirty="0" err="1">
                          <a:effectLst/>
                        </a:rPr>
                        <a:t>upravljanja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otpadom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ostalih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komunalnih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usluga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14.000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1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Troškovi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zarada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212.400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1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Troškovi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održavanja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opreme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3.800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1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Troškovi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kontrole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kvaliteta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atestiranja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proizvoda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240.000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1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Troškovi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marketinga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17.000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1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Troškovi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knjigovodstvenih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usluga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3.600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52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Ukupno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772.320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15497" y="699286"/>
            <a:ext cx="799784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Tabela</a:t>
            </a:r>
            <a:r>
              <a:rPr kumimoji="0" lang="en-US" altLang="zh-CN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1.3. </a:t>
            </a:r>
            <a:r>
              <a:rPr kumimoji="0" lang="en-US" altLang="zh-CN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Rekapitulacija</a:t>
            </a:r>
            <a:r>
              <a:rPr kumimoji="0" lang="en-US" altLang="zh-CN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operativnih</a:t>
            </a:r>
            <a:r>
              <a:rPr kumimoji="0" lang="en-US" altLang="zh-CN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troškova</a:t>
            </a:r>
            <a:endParaRPr kumimoji="0" lang="en-GB" altLang="zh-CN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500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163762"/>
              </p:ext>
            </p:extLst>
          </p:nvPr>
        </p:nvGraphicFramePr>
        <p:xfrm>
          <a:off x="1047137" y="1371600"/>
          <a:ext cx="9424219" cy="3716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5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4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8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57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96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18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9058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Godina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Troškovi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Komunalni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Troškovi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Troškovi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effectLst/>
                        </a:rPr>
                        <a:t>Troškovi</a:t>
                      </a:r>
                      <a:endParaRPr lang="en-GB" sz="15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effectLst/>
                        </a:rPr>
                        <a:t>Troškovi</a:t>
                      </a:r>
                      <a:endParaRPr lang="en-GB" sz="15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effectLst/>
                        </a:rPr>
                        <a:t>Troškovi</a:t>
                      </a:r>
                      <a:endParaRPr lang="en-GB" sz="15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effectLst/>
                        </a:rPr>
                        <a:t>Ukupno</a:t>
                      </a:r>
                      <a:endParaRPr lang="en-GB" sz="15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3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materijala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troškovi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zarada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održavanja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kontrole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marketinga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ME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knjigovodstva</a:t>
                      </a:r>
                      <a:endParaRPr lang="en-GB" sz="15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troškovi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2026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281.520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14.000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212.400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3.800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240.000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17.000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3.600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772.320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2027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290.247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14.434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218.984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3.918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247.440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17.527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3.712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796.262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2028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299.535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14.896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225.992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4.043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255.358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18.088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3.830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821.742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2029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308.521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15.343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232.772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4.164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263.019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18.630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3.945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846.395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2030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317.777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15.803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239.755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4.289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270.909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19.189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4.064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871.786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2031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327.310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16.277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246.947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4.418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279.037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19.765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4.186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897.940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2032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337.129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16.765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254.356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4.551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287.408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20.358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4.311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924.878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2033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347.243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17.268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261.987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4.687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296.030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20.969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4.440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952.625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2034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357.660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17.786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269.846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4.828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304.911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21.598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4.574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981.203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53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2035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368.390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18.320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277.942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4.973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314.058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22.246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4.711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1.010.639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59194" y="677163"/>
            <a:ext cx="865493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zh-CN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Tabela 1.4. Projekcija operativnih troškova</a:t>
            </a:r>
            <a:r>
              <a:rPr kumimoji="0" lang="sr-Latn-ME" altLang="zh-CN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2026. -2035.</a:t>
            </a:r>
            <a:r>
              <a:rPr kumimoji="0" lang="de-DE" altLang="zh-CN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sr-Latn-ME" altLang="zh-CN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 </a:t>
            </a:r>
            <a:r>
              <a:rPr kumimoji="0" lang="de-DE" altLang="zh-CN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EUR)</a:t>
            </a:r>
            <a:endParaRPr kumimoji="0" lang="en-GB" altLang="zh-CN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9942" y="5181504"/>
            <a:ext cx="1204205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Operativni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troškovi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su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u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daljem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periodu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projekcije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uvećavani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sa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predviđenom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stopom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rasta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BDP-a.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Prema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određenim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procjenama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relevantnih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instanci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očekuje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se da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će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prosječna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stopa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rasta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crnogorske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ekonomije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u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periodu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2024–2027.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iznositi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3,7%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godišnje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sa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očekivanim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rastom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od 3,8% u 2024, 4,8% u 2025, 3,1% u 2026, 3,2% u 2027.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godini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sa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daljim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rastom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od 3%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godišnje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u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projektovanom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Times New Roman" panose="02020603050405020304" pitchFamily="18" charset="0"/>
              </a:rPr>
              <a:t>periodu</a:t>
            </a:r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GB" sz="15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5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954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335" y="331839"/>
            <a:ext cx="11371007" cy="5715000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PRIHODI PROJEKTA</a:t>
            </a:r>
            <a:endParaRPr lang="en-GB" sz="2800" dirty="0">
              <a:solidFill>
                <a:srgbClr val="FF0000"/>
              </a:solidFill>
            </a:endParaRPr>
          </a:p>
          <a:p>
            <a:r>
              <a:rPr lang="en-US" dirty="0" err="1"/>
              <a:t>Prihodi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ključan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opravdanosti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održivosti</a:t>
            </a:r>
            <a:r>
              <a:rPr lang="en-US" dirty="0"/>
              <a:t>. Oni se </a:t>
            </a:r>
            <a:r>
              <a:rPr lang="en-US" dirty="0" err="1"/>
              <a:t>definišu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procjene</a:t>
            </a:r>
            <a:r>
              <a:rPr lang="en-US" dirty="0"/>
              <a:t>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sr-Latn-ME" dirty="0"/>
              <a:t>. </a:t>
            </a:r>
            <a:r>
              <a:rPr lang="en-US" dirty="0" err="1"/>
              <a:t>Projekcija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osnovni-realni</a:t>
            </a:r>
            <a:r>
              <a:rPr lang="en-US" dirty="0"/>
              <a:t> scenario je </a:t>
            </a:r>
            <a:r>
              <a:rPr lang="en-US" dirty="0" err="1"/>
              <a:t>urađena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predviđenim</a:t>
            </a:r>
            <a:r>
              <a:rPr lang="en-US" dirty="0"/>
              <a:t> </a:t>
            </a:r>
            <a:r>
              <a:rPr lang="en-US" dirty="0" err="1"/>
              <a:t>obimom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 od 240 </a:t>
            </a:r>
            <a:r>
              <a:rPr lang="en-US" dirty="0" err="1"/>
              <a:t>aluminijumskih</a:t>
            </a:r>
            <a:r>
              <a:rPr lang="en-US" dirty="0"/>
              <a:t> </a:t>
            </a:r>
            <a:r>
              <a:rPr lang="en-US" dirty="0" err="1"/>
              <a:t>stubova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, </a:t>
            </a:r>
            <a:r>
              <a:rPr lang="en-US" dirty="0" err="1"/>
              <a:t>jedinične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od 3.700 EUR (15% </a:t>
            </a:r>
            <a:r>
              <a:rPr lang="en-US" dirty="0" err="1"/>
              <a:t>prodajna</a:t>
            </a:r>
            <a:r>
              <a:rPr lang="en-US" dirty="0"/>
              <a:t> </a:t>
            </a:r>
            <a:r>
              <a:rPr lang="en-US" dirty="0" err="1"/>
              <a:t>marža</a:t>
            </a:r>
            <a:r>
              <a:rPr lang="en-US" dirty="0"/>
              <a:t> u </a:t>
            </a:r>
            <a:r>
              <a:rPr lang="en-US" dirty="0" err="1"/>
              <a:t>odnos</a:t>
            </a:r>
            <a:r>
              <a:rPr lang="sr-Latn-ME" dirty="0"/>
              <a:t>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koštanja</a:t>
            </a:r>
            <a:r>
              <a:rPr lang="en-US" dirty="0"/>
              <a:t>)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stubu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predviđen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rastom</a:t>
            </a:r>
            <a:r>
              <a:rPr lang="en-US" dirty="0"/>
              <a:t> BDP-a, </a:t>
            </a:r>
            <a:r>
              <a:rPr lang="en-US" dirty="0" err="1"/>
              <a:t>i</a:t>
            </a:r>
            <a:r>
              <a:rPr lang="en-US" dirty="0"/>
              <a:t> to je </a:t>
            </a:r>
            <a:r>
              <a:rPr lang="en-US" dirty="0" err="1"/>
              <a:t>prikazano</a:t>
            </a:r>
            <a:r>
              <a:rPr lang="en-US" dirty="0"/>
              <a:t> u </a:t>
            </a:r>
            <a:r>
              <a:rPr lang="en-US" dirty="0" err="1"/>
              <a:t>sljedećoj</a:t>
            </a:r>
            <a:r>
              <a:rPr lang="en-US" dirty="0"/>
              <a:t> </a:t>
            </a:r>
            <a:r>
              <a:rPr lang="en-US" dirty="0" err="1"/>
              <a:t>tabeli</a:t>
            </a:r>
            <a:r>
              <a:rPr lang="en-US" dirty="0"/>
              <a:t>: 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837644"/>
              </p:ext>
            </p:extLst>
          </p:nvPr>
        </p:nvGraphicFramePr>
        <p:xfrm>
          <a:off x="3178276" y="2691598"/>
          <a:ext cx="5412658" cy="32077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6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6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31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Godina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Prihodi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od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3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prodaje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3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2026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888.168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3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2027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915.701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3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2028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945.004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3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2029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973.354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3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2030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1.002.554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3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2031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1.032.631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3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2032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1.063.610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3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2033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1.095.518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3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2034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1.128.384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3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2035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1.162.235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467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61" y="154859"/>
            <a:ext cx="11039168" cy="5714236"/>
          </a:xfrm>
        </p:spPr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nastavku</a:t>
            </a:r>
            <a:r>
              <a:rPr lang="en-US" dirty="0"/>
              <a:t> </a:t>
            </a:r>
            <a:r>
              <a:rPr lang="sr-Latn-ME" dirty="0"/>
              <a:t>analize </a:t>
            </a:r>
            <a:r>
              <a:rPr lang="en-US" dirty="0"/>
              <a:t>je </a:t>
            </a:r>
            <a:r>
              <a:rPr lang="sr-Latn-ME" dirty="0"/>
              <a:t>urađena </a:t>
            </a:r>
            <a:r>
              <a:rPr lang="en-US" dirty="0" err="1"/>
              <a:t>projekcija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pesimistički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optimistički</a:t>
            </a:r>
            <a:r>
              <a:rPr lang="en-US" dirty="0"/>
              <a:t> scenario (10%, </a:t>
            </a:r>
            <a:r>
              <a:rPr lang="en-US" dirty="0" err="1"/>
              <a:t>odnosno</a:t>
            </a:r>
            <a:r>
              <a:rPr lang="en-US" dirty="0"/>
              <a:t> 20%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prodajne</a:t>
            </a:r>
            <a:r>
              <a:rPr lang="en-US" dirty="0"/>
              <a:t> </a:t>
            </a:r>
            <a:r>
              <a:rPr lang="en-US" dirty="0" err="1"/>
              <a:t>marže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koštanja</a:t>
            </a:r>
            <a:r>
              <a:rPr lang="en-US" dirty="0"/>
              <a:t>), a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korišćene</a:t>
            </a:r>
            <a:r>
              <a:rPr lang="en-US" dirty="0"/>
              <a:t> u </a:t>
            </a:r>
            <a:r>
              <a:rPr lang="en-US" dirty="0" err="1"/>
              <a:t>dodatnim</a:t>
            </a:r>
            <a:r>
              <a:rPr lang="en-US" dirty="0"/>
              <a:t> </a:t>
            </a:r>
            <a:r>
              <a:rPr lang="en-US" dirty="0" err="1"/>
              <a:t>analizama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ocjene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sagledali</a:t>
            </a:r>
            <a:r>
              <a:rPr lang="en-US" dirty="0"/>
              <a:t> </a:t>
            </a:r>
            <a:r>
              <a:rPr lang="en-US" dirty="0" err="1"/>
              <a:t>rezultati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scenarija</a:t>
            </a:r>
            <a:r>
              <a:rPr lang="en-US" dirty="0"/>
              <a:t>.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235043"/>
              </p:ext>
            </p:extLst>
          </p:nvPr>
        </p:nvGraphicFramePr>
        <p:xfrm>
          <a:off x="2389240" y="2554761"/>
          <a:ext cx="6157449" cy="35228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2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65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Godina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Prihodi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</a:rPr>
                        <a:t> od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effectLst/>
                        </a:rPr>
                        <a:t>Prihodi od</a:t>
                      </a:r>
                      <a:endParaRPr lang="en-GB" sz="15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6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prodaje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</a:rPr>
                        <a:t> – “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pesimistički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</a:rPr>
                        <a:t>”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scanario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prodaje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</a:rPr>
                        <a:t> – “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optimistički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</a:rPr>
                        <a:t>” scenario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2026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849.552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926.784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2027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875.888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955.514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2028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903.917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986.091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2029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931.034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1.015.673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2030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958.965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1.046.144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2031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987.734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1.077.528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2032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1.017.366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1.109.854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2033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1.047.887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1.143.149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2034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1.079.324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1.177.444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2035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1.111.703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1.212.767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24958" y="1939208"/>
            <a:ext cx="717696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Tabela</a:t>
            </a: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1.6. </a:t>
            </a:r>
            <a:r>
              <a:rPr kumimoji="0" lang="en-US" altLang="zh-CN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Projekcija</a:t>
            </a: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prihoda</a:t>
            </a: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od </a:t>
            </a:r>
            <a:r>
              <a:rPr kumimoji="0" lang="en-US" altLang="zh-CN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prodaje</a:t>
            </a: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n-US" altLang="zh-CN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pesimistički</a:t>
            </a: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optimistički</a:t>
            </a: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scenario (EUR)</a:t>
            </a:r>
            <a:endParaRPr kumimoji="0" lang="en-GB" altLang="zh-CN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349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55" y="95865"/>
            <a:ext cx="11230897" cy="5773229"/>
          </a:xfrm>
        </p:spPr>
        <p:txBody>
          <a:bodyPr/>
          <a:lstStyle/>
          <a:p>
            <a:pPr lvl="1" algn="ctr"/>
            <a:r>
              <a:rPr lang="sr-Latn-ME" b="1" dirty="0">
                <a:solidFill>
                  <a:srgbClr val="FF0000"/>
                </a:solidFill>
              </a:rPr>
              <a:t>PROJEKCIJA </a:t>
            </a:r>
            <a:r>
              <a:rPr lang="en-US" b="1" dirty="0">
                <a:solidFill>
                  <a:srgbClr val="FF0000"/>
                </a:solidFill>
              </a:rPr>
              <a:t>FINANSIJSK</a:t>
            </a:r>
            <a:r>
              <a:rPr lang="sr-Latn-ME" b="1" dirty="0">
                <a:solidFill>
                  <a:srgbClr val="FF0000"/>
                </a:solidFill>
              </a:rPr>
              <a:t>OG</a:t>
            </a:r>
            <a:r>
              <a:rPr lang="en-US" b="1" dirty="0">
                <a:solidFill>
                  <a:srgbClr val="FF0000"/>
                </a:solidFill>
              </a:rPr>
              <a:t> TOK</a:t>
            </a:r>
            <a:r>
              <a:rPr lang="sr-Latn-ME" b="1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 PROJEKTA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Finansijski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tok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predstavlja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pregled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kretanja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novčanih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sredstava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okviru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poslovanja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preduzeća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uključujući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prilive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odlive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sredstava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vezane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investicije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finansiranje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operativne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aktivnosti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Cilj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analize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finansijskog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toka</a:t>
            </a:r>
            <a:r>
              <a:rPr lang="en-US" dirty="0">
                <a:solidFill>
                  <a:schemeClr val="tx1"/>
                </a:solidFill>
              </a:rPr>
              <a:t> je da se </a:t>
            </a:r>
            <a:r>
              <a:rPr lang="en-US" dirty="0" err="1">
                <a:solidFill>
                  <a:schemeClr val="tx1"/>
                </a:solidFill>
              </a:rPr>
              <a:t>prikaže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sposobnost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preduzeća</a:t>
            </a:r>
            <a:r>
              <a:rPr lang="en-US" dirty="0">
                <a:solidFill>
                  <a:schemeClr val="tx1"/>
                </a:solidFill>
              </a:rPr>
              <a:t> da </a:t>
            </a:r>
            <a:r>
              <a:rPr lang="en-US" dirty="0" err="1">
                <a:solidFill>
                  <a:schemeClr val="tx1"/>
                </a:solidFill>
              </a:rPr>
              <a:t>pokrije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tekuće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obaveze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održava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likvidnost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kroz</a:t>
            </a:r>
            <a:r>
              <a:rPr lang="en-US" dirty="0">
                <a:solidFill>
                  <a:schemeClr val="tx1"/>
                </a:solidFill>
              </a:rPr>
              <a:t> period od </a:t>
            </a:r>
            <a:r>
              <a:rPr lang="en-US" dirty="0" err="1">
                <a:solidFill>
                  <a:schemeClr val="tx1"/>
                </a:solidFill>
              </a:rPr>
              <a:t>deset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godina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063413"/>
              </p:ext>
            </p:extLst>
          </p:nvPr>
        </p:nvGraphicFramePr>
        <p:xfrm>
          <a:off x="499653" y="1784549"/>
          <a:ext cx="6858000" cy="2190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9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R.b</a:t>
                      </a:r>
                      <a:r>
                        <a:rPr lang="en-US" sz="1100" dirty="0">
                          <a:effectLst/>
                        </a:rPr>
                        <a:t>.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Struktura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2025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2026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2027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2028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2029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2030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Prilivi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638.000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888.168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915.701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945.004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973.354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1.002.554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Ukupan prihod 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888.168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915.701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945.004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973.354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1.002.554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Izvori finansiranja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638.000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II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Odlivi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638.000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779.839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804.104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829.929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854.914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880.649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Investiciona ulaganja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638.000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Materijalni i nematerijalni troškovi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559.920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577.278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595.750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613.623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632.032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Bruto zarade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212.400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218.984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225.992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232.772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239.755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Porez na dobit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7.519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7.843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8.187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8.519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8.862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III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Neto prilivi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108.329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111.597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115.075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118.440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121.906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485466"/>
              </p:ext>
            </p:extLst>
          </p:nvPr>
        </p:nvGraphicFramePr>
        <p:xfrm>
          <a:off x="4461234" y="4070554"/>
          <a:ext cx="6902397" cy="22048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4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7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0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01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01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81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R.b</a:t>
                      </a:r>
                      <a:r>
                        <a:rPr lang="en-US" sz="1100" dirty="0">
                          <a:effectLst/>
                        </a:rPr>
                        <a:t>.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Struktura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2031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2032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2033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2034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2035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1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Prilivi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1.032.631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1.063.610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1.095.518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1.128.384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1.162.235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1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Ukupan prihod 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1.032.631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1.063.610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1.095.518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1.128.384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1.162.235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1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Izvori finansiranja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4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II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Odlivi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907.155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934.457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962.578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991.543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1.021.376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Investiciona ulaganja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Materijalni i nematerijalni troškovi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650.993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670.522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690.638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711.357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732.698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1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Bruto zarade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246.947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254.356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261.987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269.846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277.942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1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Porez na dobit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9.215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9.579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9.953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10.339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10.737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2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III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Neto prilivi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125.476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129.153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132.940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136.841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140.859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76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329" y="107092"/>
            <a:ext cx="10058400" cy="5852618"/>
          </a:xfrm>
        </p:spPr>
        <p:txBody>
          <a:bodyPr>
            <a:normAutofit/>
          </a:bodyPr>
          <a:lstStyle/>
          <a:p>
            <a:pPr algn="just"/>
            <a:r>
              <a:rPr lang="sr-Latn-ME" sz="2800" dirty="0">
                <a:solidFill>
                  <a:srgbClr val="FF0000"/>
                </a:solidFill>
              </a:rPr>
              <a:t>Cilj </a:t>
            </a:r>
            <a:r>
              <a:rPr lang="en-GB" sz="2800" dirty="0" err="1">
                <a:solidFill>
                  <a:srgbClr val="FF0000"/>
                </a:solidFill>
              </a:rPr>
              <a:t>analiz</a:t>
            </a:r>
            <a:r>
              <a:rPr lang="sr-Latn-ME" sz="2800" dirty="0">
                <a:solidFill>
                  <a:srgbClr val="FF0000"/>
                </a:solidFill>
              </a:rPr>
              <a:t>e: </a:t>
            </a:r>
            <a:r>
              <a:rPr lang="en-GB" sz="2800" dirty="0"/>
              <a:t>da </a:t>
            </a:r>
            <a:r>
              <a:rPr lang="en-GB" sz="2800" dirty="0" err="1"/>
              <a:t>procijeni</a:t>
            </a:r>
            <a:r>
              <a:rPr lang="en-GB" sz="2800" dirty="0"/>
              <a:t> </a:t>
            </a:r>
            <a:r>
              <a:rPr lang="en-GB" sz="2800" dirty="0" err="1"/>
              <a:t>finansijsku</a:t>
            </a:r>
            <a:r>
              <a:rPr lang="en-GB" sz="2800" dirty="0"/>
              <a:t> </a:t>
            </a:r>
            <a:r>
              <a:rPr lang="en-GB" sz="2800" dirty="0" err="1"/>
              <a:t>isplativost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ekonomsku</a:t>
            </a:r>
            <a:r>
              <a:rPr lang="en-GB" sz="2800" dirty="0"/>
              <a:t> </a:t>
            </a:r>
            <a:r>
              <a:rPr lang="en-GB" sz="2800" dirty="0" err="1"/>
              <a:t>opravdanost</a:t>
            </a:r>
            <a:r>
              <a:rPr lang="en-GB" sz="2800" dirty="0"/>
              <a:t> </a:t>
            </a:r>
            <a:r>
              <a:rPr lang="en-GB" sz="2800" dirty="0" err="1"/>
              <a:t>ulaganja</a:t>
            </a:r>
            <a:r>
              <a:rPr lang="en-GB" sz="2800" dirty="0"/>
              <a:t> u </a:t>
            </a:r>
            <a:r>
              <a:rPr lang="en-GB" sz="2800" dirty="0" err="1"/>
              <a:t>proizvodnju</a:t>
            </a:r>
            <a:r>
              <a:rPr lang="en-GB" sz="2800" dirty="0"/>
              <a:t> </a:t>
            </a:r>
            <a:r>
              <a:rPr lang="en-GB" sz="2800" dirty="0" err="1"/>
              <a:t>aluminijumskih</a:t>
            </a:r>
            <a:r>
              <a:rPr lang="en-GB" sz="2800" dirty="0"/>
              <a:t> </a:t>
            </a:r>
            <a:r>
              <a:rPr lang="en-GB" sz="2800" dirty="0" err="1"/>
              <a:t>stubova</a:t>
            </a:r>
            <a:r>
              <a:rPr lang="en-GB" sz="2800" dirty="0"/>
              <a:t> </a:t>
            </a:r>
            <a:r>
              <a:rPr lang="en-GB" sz="2800" dirty="0" err="1"/>
              <a:t>za</a:t>
            </a:r>
            <a:r>
              <a:rPr lang="en-GB" sz="2800" dirty="0"/>
              <a:t> </a:t>
            </a:r>
            <a:r>
              <a:rPr lang="en-GB" sz="2800" dirty="0" err="1"/>
              <a:t>prenos</a:t>
            </a:r>
            <a:r>
              <a:rPr lang="en-GB" sz="2800" dirty="0"/>
              <a:t> </a:t>
            </a:r>
            <a:r>
              <a:rPr lang="en-GB" sz="2800" dirty="0" err="1"/>
              <a:t>električne</a:t>
            </a:r>
            <a:r>
              <a:rPr lang="en-GB" sz="2800" dirty="0"/>
              <a:t> </a:t>
            </a:r>
            <a:r>
              <a:rPr lang="en-GB" sz="2800" dirty="0" err="1"/>
              <a:t>energije</a:t>
            </a:r>
            <a:r>
              <a:rPr lang="en-GB" sz="2800" dirty="0"/>
              <a:t>. </a:t>
            </a:r>
            <a:endParaRPr lang="sr-Latn-ME" sz="2800" dirty="0"/>
          </a:p>
          <a:p>
            <a:pPr algn="just"/>
            <a:endParaRPr lang="sr-Latn-ME" sz="2800" dirty="0"/>
          </a:p>
          <a:p>
            <a:pPr algn="just"/>
            <a:r>
              <a:rPr lang="en-GB" sz="2800" dirty="0" err="1"/>
              <a:t>Ulaganje</a:t>
            </a:r>
            <a:r>
              <a:rPr lang="en-GB" sz="2800" dirty="0"/>
              <a:t> u </a:t>
            </a:r>
            <a:r>
              <a:rPr lang="en-GB" sz="2800" dirty="0" err="1"/>
              <a:t>aluminijumske</a:t>
            </a:r>
            <a:r>
              <a:rPr lang="en-GB" sz="2800" dirty="0"/>
              <a:t> </a:t>
            </a:r>
            <a:r>
              <a:rPr lang="en-GB" sz="2800" dirty="0" err="1"/>
              <a:t>stubove</a:t>
            </a:r>
            <a:r>
              <a:rPr lang="en-GB" sz="2800" dirty="0"/>
              <a:t>, u </a:t>
            </a:r>
            <a:r>
              <a:rPr lang="en-GB" sz="2800" dirty="0" err="1"/>
              <a:t>odnosu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tradicionalne</a:t>
            </a:r>
            <a:r>
              <a:rPr lang="en-GB" sz="2800" dirty="0"/>
              <a:t> </a:t>
            </a:r>
            <a:r>
              <a:rPr lang="en-GB" sz="2800" dirty="0" err="1"/>
              <a:t>materijale</a:t>
            </a:r>
            <a:r>
              <a:rPr lang="en-GB" sz="2800" dirty="0"/>
              <a:t>, </a:t>
            </a:r>
            <a:r>
              <a:rPr lang="en-GB" sz="2800" dirty="0" err="1"/>
              <a:t>kao</a:t>
            </a:r>
            <a:r>
              <a:rPr lang="en-GB" sz="2800" dirty="0"/>
              <a:t> </a:t>
            </a:r>
            <a:r>
              <a:rPr lang="en-GB" sz="2800" dirty="0" err="1"/>
              <a:t>što</a:t>
            </a:r>
            <a:r>
              <a:rPr lang="en-GB" sz="2800" dirty="0"/>
              <a:t> </a:t>
            </a:r>
            <a:r>
              <a:rPr lang="en-GB" sz="2800" dirty="0" err="1"/>
              <a:t>su</a:t>
            </a:r>
            <a:r>
              <a:rPr lang="en-GB" sz="2800" dirty="0"/>
              <a:t> </a:t>
            </a:r>
            <a:r>
              <a:rPr lang="en-GB" sz="2800" dirty="0" err="1"/>
              <a:t>čelik</a:t>
            </a:r>
            <a:r>
              <a:rPr lang="en-GB" sz="2800" dirty="0"/>
              <a:t> </a:t>
            </a:r>
            <a:r>
              <a:rPr lang="en-GB" sz="2800" dirty="0" err="1"/>
              <a:t>ili</a:t>
            </a:r>
            <a:r>
              <a:rPr lang="en-GB" sz="2800" dirty="0"/>
              <a:t> </a:t>
            </a:r>
            <a:r>
              <a:rPr lang="en-GB" sz="2800" dirty="0" err="1"/>
              <a:t>beton</a:t>
            </a:r>
            <a:r>
              <a:rPr lang="en-GB" sz="2800" dirty="0"/>
              <a:t>, </a:t>
            </a:r>
            <a:r>
              <a:rPr lang="en-GB" sz="2800" dirty="0" err="1"/>
              <a:t>nosi</a:t>
            </a:r>
            <a:r>
              <a:rPr lang="en-GB" sz="2800" dirty="0"/>
              <a:t> </a:t>
            </a:r>
            <a:r>
              <a:rPr lang="en-GB" sz="2800" dirty="0" err="1"/>
              <a:t>brojne</a:t>
            </a:r>
            <a:r>
              <a:rPr lang="en-GB" sz="2800" dirty="0"/>
              <a:t> </a:t>
            </a:r>
            <a:r>
              <a:rPr lang="en-GB" sz="2800" dirty="0" err="1"/>
              <a:t>prednosti</a:t>
            </a:r>
            <a:r>
              <a:rPr lang="en-GB" sz="2800" dirty="0"/>
              <a:t>, </a:t>
            </a:r>
            <a:r>
              <a:rPr lang="en-GB" sz="2800" dirty="0" err="1"/>
              <a:t>kako</a:t>
            </a:r>
            <a:r>
              <a:rPr lang="en-GB" sz="2800" dirty="0"/>
              <a:t> </a:t>
            </a:r>
            <a:r>
              <a:rPr lang="en-GB" sz="2800" dirty="0" err="1"/>
              <a:t>sa</a:t>
            </a:r>
            <a:r>
              <a:rPr lang="en-GB" sz="2800" dirty="0"/>
              <a:t> </a:t>
            </a:r>
            <a:r>
              <a:rPr lang="en-GB" sz="2800" dirty="0" err="1"/>
              <a:t>aspekta</a:t>
            </a:r>
            <a:r>
              <a:rPr lang="en-GB" sz="2800" dirty="0"/>
              <a:t> </a:t>
            </a:r>
            <a:r>
              <a:rPr lang="en-GB" sz="2800" dirty="0" err="1"/>
              <a:t>smanjenja</a:t>
            </a:r>
            <a:r>
              <a:rPr lang="en-GB" sz="2800" dirty="0"/>
              <a:t> </a:t>
            </a:r>
            <a:r>
              <a:rPr lang="en-GB" sz="2800" dirty="0" err="1"/>
              <a:t>operativnih</a:t>
            </a:r>
            <a:r>
              <a:rPr lang="en-GB" sz="2800" dirty="0"/>
              <a:t> </a:t>
            </a:r>
            <a:r>
              <a:rPr lang="en-GB" sz="2800" dirty="0" err="1"/>
              <a:t>troškova</a:t>
            </a:r>
            <a:r>
              <a:rPr lang="en-GB" sz="2800" dirty="0"/>
              <a:t>, </a:t>
            </a:r>
            <a:r>
              <a:rPr lang="en-GB" sz="2800" dirty="0" err="1"/>
              <a:t>tako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u </a:t>
            </a:r>
            <a:r>
              <a:rPr lang="en-GB" sz="2800" dirty="0" err="1"/>
              <a:t>pogledu</a:t>
            </a:r>
            <a:r>
              <a:rPr lang="en-GB" sz="2800" dirty="0"/>
              <a:t> </a:t>
            </a:r>
            <a:r>
              <a:rPr lang="en-GB" sz="2800" dirty="0" err="1"/>
              <a:t>ekoloških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sr-Latn-ME" sz="2800" dirty="0"/>
              <a:t>ostalih </a:t>
            </a:r>
            <a:r>
              <a:rPr lang="en-GB" sz="2800" dirty="0" err="1"/>
              <a:t>društvenih</a:t>
            </a:r>
            <a:r>
              <a:rPr lang="en-GB" sz="2800" dirty="0"/>
              <a:t> </a:t>
            </a:r>
            <a:r>
              <a:rPr lang="en-GB" sz="2800" dirty="0" err="1"/>
              <a:t>koristi</a:t>
            </a:r>
            <a:r>
              <a:rPr lang="en-GB" sz="2800" dirty="0"/>
              <a:t>. </a:t>
            </a:r>
            <a:r>
              <a:rPr lang="en-GB" sz="2800" dirty="0" err="1"/>
              <a:t>Ovaj</a:t>
            </a:r>
            <a:r>
              <a:rPr lang="en-GB" sz="2800" dirty="0"/>
              <a:t> </a:t>
            </a:r>
            <a:r>
              <a:rPr lang="en-GB" sz="2800" dirty="0" err="1"/>
              <a:t>projekat</a:t>
            </a:r>
            <a:r>
              <a:rPr lang="en-GB" sz="2800" dirty="0"/>
              <a:t> </a:t>
            </a:r>
            <a:r>
              <a:rPr lang="en-GB" sz="2800" dirty="0" err="1"/>
              <a:t>ima</a:t>
            </a:r>
            <a:r>
              <a:rPr lang="en-GB" sz="2800" dirty="0"/>
              <a:t> </a:t>
            </a:r>
            <a:r>
              <a:rPr lang="en-GB" sz="2800" dirty="0" err="1"/>
              <a:t>potencijal</a:t>
            </a:r>
            <a:r>
              <a:rPr lang="en-GB" sz="2800" dirty="0"/>
              <a:t> da </a:t>
            </a:r>
            <a:r>
              <a:rPr lang="en-GB" sz="2800" dirty="0" err="1"/>
              <a:t>donese</a:t>
            </a:r>
            <a:r>
              <a:rPr lang="en-GB" sz="2800" dirty="0"/>
              <a:t> </a:t>
            </a:r>
            <a:r>
              <a:rPr lang="en-GB" sz="2800" dirty="0" err="1"/>
              <a:t>značajnu</a:t>
            </a:r>
            <a:r>
              <a:rPr lang="en-GB" sz="2800" dirty="0"/>
              <a:t> </a:t>
            </a:r>
            <a:r>
              <a:rPr lang="en-GB" sz="2800" dirty="0" err="1"/>
              <a:t>dugoročnu</a:t>
            </a:r>
            <a:r>
              <a:rPr lang="en-GB" sz="2800" dirty="0"/>
              <a:t> </a:t>
            </a:r>
            <a:r>
              <a:rPr lang="en-GB" sz="2800" dirty="0" err="1"/>
              <a:t>dobit</a:t>
            </a:r>
            <a:r>
              <a:rPr lang="en-GB" sz="2800" dirty="0"/>
              <a:t>, </a:t>
            </a:r>
            <a:r>
              <a:rPr lang="en-GB" sz="2800" dirty="0" err="1"/>
              <a:t>dok</a:t>
            </a:r>
            <a:r>
              <a:rPr lang="en-GB" sz="2800" dirty="0"/>
              <a:t> </a:t>
            </a:r>
            <a:r>
              <a:rPr lang="en-GB" sz="2800" dirty="0" err="1"/>
              <a:t>istovremeno</a:t>
            </a:r>
            <a:r>
              <a:rPr lang="en-GB" sz="2800" dirty="0"/>
              <a:t> </a:t>
            </a:r>
            <a:r>
              <a:rPr lang="en-GB" sz="2800" dirty="0" err="1"/>
              <a:t>doprinosi</a:t>
            </a:r>
            <a:r>
              <a:rPr lang="en-GB" sz="2800" dirty="0"/>
              <a:t> </a:t>
            </a:r>
            <a:r>
              <a:rPr lang="en-GB" sz="2800" dirty="0" err="1"/>
              <a:t>smanjenju</a:t>
            </a:r>
            <a:r>
              <a:rPr lang="en-GB" sz="2800" dirty="0"/>
              <a:t> </a:t>
            </a:r>
            <a:r>
              <a:rPr lang="en-GB" sz="2800" dirty="0" err="1"/>
              <a:t>negativnih</a:t>
            </a:r>
            <a:r>
              <a:rPr lang="en-GB" sz="2800" dirty="0"/>
              <a:t> </a:t>
            </a:r>
            <a:r>
              <a:rPr lang="en-GB" sz="2800" dirty="0" err="1"/>
              <a:t>uticaja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životnu</a:t>
            </a:r>
            <a:r>
              <a:rPr lang="en-GB" sz="2800" dirty="0"/>
              <a:t> </a:t>
            </a:r>
            <a:r>
              <a:rPr lang="en-GB" sz="2800" dirty="0" err="1"/>
              <a:t>sredinu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unapređenj</a:t>
            </a:r>
            <a:r>
              <a:rPr lang="sr-Latn-ME" sz="2800" dirty="0"/>
              <a:t>e</a:t>
            </a:r>
            <a:r>
              <a:rPr lang="en-GB" sz="2800" dirty="0"/>
              <a:t> </a:t>
            </a:r>
            <a:r>
              <a:rPr lang="en-GB" sz="2800" dirty="0" err="1"/>
              <a:t>energetske</a:t>
            </a:r>
            <a:r>
              <a:rPr lang="en-GB" sz="2800" dirty="0"/>
              <a:t> </a:t>
            </a:r>
            <a:r>
              <a:rPr lang="en-GB" sz="2800" dirty="0" err="1"/>
              <a:t>efikasnosti</a:t>
            </a:r>
            <a:r>
              <a:rPr lang="en-GB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04253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110" y="287595"/>
            <a:ext cx="11540613" cy="5921476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de-DE" sz="5500" b="1" dirty="0">
                <a:solidFill>
                  <a:srgbClr val="FF0000"/>
                </a:solidFill>
              </a:rPr>
              <a:t>FINANSIJSKA ANALIZA I OCJENA PROJEKTA </a:t>
            </a:r>
            <a:r>
              <a:rPr lang="sr-Latn-ME" sz="5500" b="1" dirty="0">
                <a:solidFill>
                  <a:srgbClr val="FF0000"/>
                </a:solidFill>
              </a:rPr>
              <a:t>- </a:t>
            </a:r>
            <a:r>
              <a:rPr lang="de-DE" sz="5500" b="1" dirty="0">
                <a:solidFill>
                  <a:srgbClr val="FF0000"/>
                </a:solidFill>
              </a:rPr>
              <a:t>STANDARDNI POKAZATELJ</a:t>
            </a:r>
            <a:r>
              <a:rPr lang="sr-Latn-ME" sz="5500" b="1" dirty="0">
                <a:solidFill>
                  <a:srgbClr val="FF0000"/>
                </a:solidFill>
              </a:rPr>
              <a:t>I</a:t>
            </a:r>
            <a:r>
              <a:rPr lang="de-DE" sz="5500" b="1" dirty="0">
                <a:solidFill>
                  <a:srgbClr val="FF0000"/>
                </a:solidFill>
              </a:rPr>
              <a:t> OPRAVDANOSTI INVESTICIJE:</a:t>
            </a:r>
            <a:endParaRPr lang="en-GB" sz="5500" b="1" dirty="0">
              <a:solidFill>
                <a:srgbClr val="FF0000"/>
              </a:solidFill>
            </a:endParaRPr>
          </a:p>
          <a:p>
            <a:r>
              <a:rPr lang="de-DE" sz="5500" dirty="0">
                <a:solidFill>
                  <a:schemeClr val="tx1"/>
                </a:solidFill>
              </a:rPr>
              <a:t> </a:t>
            </a:r>
            <a:endParaRPr lang="en-GB" sz="5500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sz="4600" dirty="0">
                <a:solidFill>
                  <a:schemeClr val="tx1"/>
                </a:solidFill>
              </a:rPr>
              <a:t> </a:t>
            </a:r>
            <a:r>
              <a:rPr lang="de-DE" sz="4900" dirty="0">
                <a:solidFill>
                  <a:schemeClr val="tx1"/>
                </a:solidFill>
              </a:rPr>
              <a:t>Finansijska neto sadašnja vrijednost (FNPV);</a:t>
            </a:r>
            <a:endParaRPr lang="en-GB" sz="4900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sz="4900" dirty="0">
                <a:solidFill>
                  <a:schemeClr val="tx1"/>
                </a:solidFill>
              </a:rPr>
              <a:t> </a:t>
            </a:r>
            <a:r>
              <a:rPr lang="de-DE" sz="4900" dirty="0">
                <a:solidFill>
                  <a:schemeClr val="tx1"/>
                </a:solidFill>
              </a:rPr>
              <a:t>Finansijska interna stopa rentabiliteta (FIRR);</a:t>
            </a:r>
            <a:endParaRPr lang="en-GB" sz="4900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Finansijski</a:t>
            </a:r>
            <a:r>
              <a:rPr lang="en-US" sz="4900" dirty="0">
                <a:solidFill>
                  <a:schemeClr val="tx1"/>
                </a:solidFill>
              </a:rPr>
              <a:t> Benefit Cost Ratio (FBCR) </a:t>
            </a:r>
            <a:r>
              <a:rPr lang="en-US" sz="4900" dirty="0" err="1">
                <a:solidFill>
                  <a:schemeClr val="tx1"/>
                </a:solidFill>
              </a:rPr>
              <a:t>i</a:t>
            </a:r>
            <a:endParaRPr lang="en-GB" sz="4900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sz="4900" dirty="0">
                <a:solidFill>
                  <a:schemeClr val="tx1"/>
                </a:solidFill>
              </a:rPr>
              <a:t> </a:t>
            </a:r>
            <a:r>
              <a:rPr lang="en-US" sz="4900" dirty="0">
                <a:solidFill>
                  <a:schemeClr val="tx1"/>
                </a:solidFill>
              </a:rPr>
              <a:t>Period </a:t>
            </a:r>
            <a:r>
              <a:rPr lang="en-US" sz="4900" dirty="0" err="1">
                <a:solidFill>
                  <a:schemeClr val="tx1"/>
                </a:solidFill>
              </a:rPr>
              <a:t>povraćaja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investicije</a:t>
            </a:r>
            <a:r>
              <a:rPr lang="en-US" sz="4900" dirty="0">
                <a:solidFill>
                  <a:schemeClr val="tx1"/>
                </a:solidFill>
              </a:rPr>
              <a:t>.</a:t>
            </a:r>
            <a:endParaRPr lang="en-GB" sz="4900" dirty="0">
              <a:solidFill>
                <a:schemeClr val="tx1"/>
              </a:solidFill>
            </a:endParaRPr>
          </a:p>
          <a:p>
            <a:r>
              <a:rPr lang="en-US" sz="4900" dirty="0">
                <a:solidFill>
                  <a:schemeClr val="tx1"/>
                </a:solidFill>
              </a:rPr>
              <a:t> </a:t>
            </a:r>
            <a:endParaRPr lang="en-GB" sz="4900" dirty="0">
              <a:solidFill>
                <a:schemeClr val="tx1"/>
              </a:solidFill>
            </a:endParaRPr>
          </a:p>
          <a:p>
            <a:r>
              <a:rPr lang="en-US" sz="4900" dirty="0" err="1">
                <a:solidFill>
                  <a:srgbClr val="FF0000"/>
                </a:solidFill>
              </a:rPr>
              <a:t>Finasijska</a:t>
            </a:r>
            <a:r>
              <a:rPr lang="en-US" sz="4900" dirty="0">
                <a:solidFill>
                  <a:srgbClr val="FF0000"/>
                </a:solidFill>
              </a:rPr>
              <a:t> </a:t>
            </a:r>
            <a:r>
              <a:rPr lang="en-US" sz="4900" dirty="0" err="1">
                <a:solidFill>
                  <a:srgbClr val="FF0000"/>
                </a:solidFill>
              </a:rPr>
              <a:t>neto</a:t>
            </a:r>
            <a:r>
              <a:rPr lang="en-US" sz="4900" dirty="0">
                <a:solidFill>
                  <a:srgbClr val="FF0000"/>
                </a:solidFill>
              </a:rPr>
              <a:t> </a:t>
            </a:r>
            <a:r>
              <a:rPr lang="en-US" sz="4900" dirty="0" err="1">
                <a:solidFill>
                  <a:srgbClr val="FF0000"/>
                </a:solidFill>
              </a:rPr>
              <a:t>sadašnja</a:t>
            </a:r>
            <a:r>
              <a:rPr lang="en-US" sz="4900" dirty="0">
                <a:solidFill>
                  <a:srgbClr val="FF0000"/>
                </a:solidFill>
              </a:rPr>
              <a:t> </a:t>
            </a:r>
            <a:r>
              <a:rPr lang="en-US" sz="4900" dirty="0" err="1">
                <a:solidFill>
                  <a:srgbClr val="FF0000"/>
                </a:solidFill>
              </a:rPr>
              <a:t>vrijednost</a:t>
            </a:r>
            <a:r>
              <a:rPr lang="en-US" sz="4900" dirty="0">
                <a:solidFill>
                  <a:srgbClr val="FF0000"/>
                </a:solidFill>
              </a:rPr>
              <a:t> (FNPV) </a:t>
            </a:r>
            <a:r>
              <a:rPr lang="en-US" sz="4900" dirty="0">
                <a:solidFill>
                  <a:schemeClr val="tx1"/>
                </a:solidFill>
              </a:rPr>
              <a:t>se </a:t>
            </a:r>
            <a:r>
              <a:rPr lang="en-US" sz="4900" dirty="0" err="1">
                <a:solidFill>
                  <a:schemeClr val="tx1"/>
                </a:solidFill>
              </a:rPr>
              <a:t>temelji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na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pretpostavci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diskontovanja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svih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budućih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prihoda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i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troškova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na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početku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implementacije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projekta</a:t>
            </a:r>
            <a:r>
              <a:rPr lang="en-US" sz="4900" dirty="0">
                <a:solidFill>
                  <a:schemeClr val="tx1"/>
                </a:solidFill>
              </a:rPr>
              <a:t>, </a:t>
            </a:r>
            <a:r>
              <a:rPr lang="en-US" sz="4900" dirty="0" err="1">
                <a:solidFill>
                  <a:schemeClr val="tx1"/>
                </a:solidFill>
              </a:rPr>
              <a:t>uz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naprijed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određenu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diskontnu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stopu</a:t>
            </a:r>
            <a:r>
              <a:rPr lang="en-US" sz="4900" dirty="0">
                <a:solidFill>
                  <a:schemeClr val="tx1"/>
                </a:solidFill>
              </a:rPr>
              <a:t>. </a:t>
            </a:r>
            <a:r>
              <a:rPr lang="en-US" sz="4900" dirty="0" err="1">
                <a:solidFill>
                  <a:schemeClr val="tx1"/>
                </a:solidFill>
              </a:rPr>
              <a:t>Projekat</a:t>
            </a:r>
            <a:r>
              <a:rPr lang="en-US" sz="4900" dirty="0">
                <a:solidFill>
                  <a:schemeClr val="tx1"/>
                </a:solidFill>
              </a:rPr>
              <a:t> je </a:t>
            </a:r>
            <a:r>
              <a:rPr lang="en-US" sz="4900" dirty="0" err="1">
                <a:solidFill>
                  <a:schemeClr val="tx1"/>
                </a:solidFill>
              </a:rPr>
              <a:t>prihvatljiv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ako</a:t>
            </a:r>
            <a:r>
              <a:rPr lang="en-US" sz="4900" dirty="0">
                <a:solidFill>
                  <a:schemeClr val="tx1"/>
                </a:solidFill>
              </a:rPr>
              <a:t> je NPV </a:t>
            </a:r>
            <a:r>
              <a:rPr lang="en-US" sz="4900" dirty="0" err="1">
                <a:solidFill>
                  <a:schemeClr val="tx1"/>
                </a:solidFill>
              </a:rPr>
              <a:t>veća</a:t>
            </a:r>
            <a:r>
              <a:rPr lang="en-US" sz="4900" dirty="0">
                <a:solidFill>
                  <a:schemeClr val="tx1"/>
                </a:solidFill>
              </a:rPr>
              <a:t> od </a:t>
            </a:r>
            <a:r>
              <a:rPr lang="en-US" sz="4900" dirty="0" err="1">
                <a:solidFill>
                  <a:schemeClr val="tx1"/>
                </a:solidFill>
              </a:rPr>
              <a:t>nule</a:t>
            </a:r>
            <a:r>
              <a:rPr lang="en-US" sz="4900" dirty="0">
                <a:solidFill>
                  <a:schemeClr val="tx1"/>
                </a:solidFill>
              </a:rPr>
              <a:t>.</a:t>
            </a:r>
            <a:endParaRPr lang="en-GB" sz="4900" dirty="0">
              <a:solidFill>
                <a:schemeClr val="tx1"/>
              </a:solidFill>
            </a:endParaRPr>
          </a:p>
          <a:p>
            <a:r>
              <a:rPr lang="en-US" sz="4900" dirty="0">
                <a:solidFill>
                  <a:schemeClr val="tx1"/>
                </a:solidFill>
              </a:rPr>
              <a:t> </a:t>
            </a:r>
            <a:endParaRPr lang="en-GB" sz="4900" dirty="0">
              <a:solidFill>
                <a:schemeClr val="tx1"/>
              </a:solidFill>
            </a:endParaRPr>
          </a:p>
          <a:p>
            <a:r>
              <a:rPr lang="en-US" sz="4900" dirty="0" err="1">
                <a:solidFill>
                  <a:srgbClr val="FF0000"/>
                </a:solidFill>
              </a:rPr>
              <a:t>Finansijska</a:t>
            </a:r>
            <a:r>
              <a:rPr lang="en-US" sz="4900" dirty="0">
                <a:solidFill>
                  <a:srgbClr val="FF0000"/>
                </a:solidFill>
              </a:rPr>
              <a:t> </a:t>
            </a:r>
            <a:r>
              <a:rPr lang="en-US" sz="4900" dirty="0" err="1">
                <a:solidFill>
                  <a:srgbClr val="FF0000"/>
                </a:solidFill>
              </a:rPr>
              <a:t>interna</a:t>
            </a:r>
            <a:r>
              <a:rPr lang="en-US" sz="4900" dirty="0">
                <a:solidFill>
                  <a:srgbClr val="FF0000"/>
                </a:solidFill>
              </a:rPr>
              <a:t> </a:t>
            </a:r>
            <a:r>
              <a:rPr lang="en-US" sz="4900" dirty="0" err="1">
                <a:solidFill>
                  <a:srgbClr val="FF0000"/>
                </a:solidFill>
              </a:rPr>
              <a:t>stopa</a:t>
            </a:r>
            <a:r>
              <a:rPr lang="en-US" sz="4900" dirty="0">
                <a:solidFill>
                  <a:srgbClr val="FF0000"/>
                </a:solidFill>
              </a:rPr>
              <a:t> </a:t>
            </a:r>
            <a:r>
              <a:rPr lang="en-US" sz="4900" dirty="0" err="1">
                <a:solidFill>
                  <a:srgbClr val="FF0000"/>
                </a:solidFill>
              </a:rPr>
              <a:t>rentabilnosti</a:t>
            </a:r>
            <a:r>
              <a:rPr lang="en-US" sz="4900" dirty="0">
                <a:solidFill>
                  <a:srgbClr val="FF0000"/>
                </a:solidFill>
              </a:rPr>
              <a:t> (FIRR) </a:t>
            </a:r>
            <a:r>
              <a:rPr lang="en-US" sz="4900" dirty="0">
                <a:solidFill>
                  <a:schemeClr val="tx1"/>
                </a:solidFill>
              </a:rPr>
              <a:t>je </a:t>
            </a:r>
            <a:r>
              <a:rPr lang="en-US" sz="4900" dirty="0" err="1">
                <a:solidFill>
                  <a:schemeClr val="tx1"/>
                </a:solidFill>
              </a:rPr>
              <a:t>stopa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po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kojoj</a:t>
            </a:r>
            <a:r>
              <a:rPr lang="en-US" sz="4900" dirty="0">
                <a:solidFill>
                  <a:schemeClr val="tx1"/>
                </a:solidFill>
              </a:rPr>
              <a:t> se FNPV </a:t>
            </a:r>
            <a:r>
              <a:rPr lang="en-US" sz="4900" dirty="0" err="1">
                <a:solidFill>
                  <a:schemeClr val="tx1"/>
                </a:solidFill>
              </a:rPr>
              <a:t>projekta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izjednačava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sa</a:t>
            </a:r>
            <a:r>
              <a:rPr lang="en-US" sz="4900" dirty="0">
                <a:solidFill>
                  <a:schemeClr val="tx1"/>
                </a:solidFill>
              </a:rPr>
              <a:t> 0. Ta </a:t>
            </a:r>
            <a:r>
              <a:rPr lang="en-US" sz="4900" dirty="0" err="1">
                <a:solidFill>
                  <a:schemeClr val="tx1"/>
                </a:solidFill>
              </a:rPr>
              <a:t>stopa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odslikava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efikasnost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projekta</a:t>
            </a:r>
            <a:r>
              <a:rPr lang="en-US" sz="4900" dirty="0">
                <a:solidFill>
                  <a:schemeClr val="tx1"/>
                </a:solidFill>
              </a:rPr>
              <a:t>, a </a:t>
            </a:r>
            <a:r>
              <a:rPr lang="en-US" sz="4900" dirty="0" err="1">
                <a:solidFill>
                  <a:schemeClr val="tx1"/>
                </a:solidFill>
              </a:rPr>
              <a:t>kao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kriterijum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prihvatljivosti</a:t>
            </a:r>
            <a:r>
              <a:rPr lang="en-US" sz="4900" dirty="0">
                <a:solidFill>
                  <a:schemeClr val="tx1"/>
                </a:solidFill>
              </a:rPr>
              <a:t> se </a:t>
            </a:r>
            <a:r>
              <a:rPr lang="en-US" sz="4900" dirty="0" err="1">
                <a:solidFill>
                  <a:schemeClr val="tx1"/>
                </a:solidFill>
              </a:rPr>
              <a:t>uzima</a:t>
            </a:r>
            <a:r>
              <a:rPr lang="en-US" sz="4900" dirty="0">
                <a:solidFill>
                  <a:schemeClr val="tx1"/>
                </a:solidFill>
              </a:rPr>
              <a:t> da </a:t>
            </a:r>
            <a:r>
              <a:rPr lang="en-US" sz="4900" dirty="0" err="1">
                <a:solidFill>
                  <a:schemeClr val="tx1"/>
                </a:solidFill>
              </a:rPr>
              <a:t>ona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treba</a:t>
            </a:r>
            <a:r>
              <a:rPr lang="en-US" sz="4900" dirty="0">
                <a:solidFill>
                  <a:schemeClr val="tx1"/>
                </a:solidFill>
              </a:rPr>
              <a:t> da </a:t>
            </a:r>
            <a:r>
              <a:rPr lang="en-US" sz="4900" dirty="0" err="1">
                <a:solidFill>
                  <a:schemeClr val="tx1"/>
                </a:solidFill>
              </a:rPr>
              <a:t>bude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veća</a:t>
            </a:r>
            <a:r>
              <a:rPr lang="en-US" sz="4900" dirty="0">
                <a:solidFill>
                  <a:schemeClr val="tx1"/>
                </a:solidFill>
              </a:rPr>
              <a:t> od </a:t>
            </a:r>
            <a:r>
              <a:rPr lang="en-US" sz="4900" dirty="0" err="1">
                <a:solidFill>
                  <a:schemeClr val="tx1"/>
                </a:solidFill>
              </a:rPr>
              <a:t>diskontne</a:t>
            </a:r>
            <a:r>
              <a:rPr lang="en-US" sz="4900" dirty="0">
                <a:solidFill>
                  <a:schemeClr val="tx1"/>
                </a:solidFill>
              </a:rPr>
              <a:t> stope.</a:t>
            </a:r>
            <a:endParaRPr lang="en-GB" sz="4900" dirty="0">
              <a:solidFill>
                <a:schemeClr val="tx1"/>
              </a:solidFill>
            </a:endParaRPr>
          </a:p>
          <a:p>
            <a:r>
              <a:rPr lang="en-US" sz="4900" dirty="0">
                <a:solidFill>
                  <a:schemeClr val="tx1"/>
                </a:solidFill>
              </a:rPr>
              <a:t> </a:t>
            </a:r>
            <a:endParaRPr lang="en-GB" sz="4900" dirty="0">
              <a:solidFill>
                <a:schemeClr val="tx1"/>
              </a:solidFill>
            </a:endParaRPr>
          </a:p>
          <a:p>
            <a:r>
              <a:rPr lang="en-US" sz="4900" dirty="0" err="1">
                <a:solidFill>
                  <a:srgbClr val="FF0000"/>
                </a:solidFill>
              </a:rPr>
              <a:t>Finansijski</a:t>
            </a:r>
            <a:r>
              <a:rPr lang="en-US" sz="4900" dirty="0">
                <a:solidFill>
                  <a:srgbClr val="FF0000"/>
                </a:solidFill>
              </a:rPr>
              <a:t> Benefit Cost Ratio (FBCR) </a:t>
            </a:r>
            <a:r>
              <a:rPr lang="en-US" sz="4900" dirty="0" err="1">
                <a:solidFill>
                  <a:schemeClr val="tx1"/>
                </a:solidFill>
              </a:rPr>
              <a:t>pokazuje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koliko</a:t>
            </a:r>
            <a:r>
              <a:rPr lang="en-US" sz="4900" dirty="0">
                <a:solidFill>
                  <a:schemeClr val="tx1"/>
                </a:solidFill>
              </a:rPr>
              <a:t> se </a:t>
            </a:r>
            <a:r>
              <a:rPr lang="en-US" sz="4900" dirty="0" err="1">
                <a:solidFill>
                  <a:schemeClr val="tx1"/>
                </a:solidFill>
              </a:rPr>
              <a:t>neto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koristi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može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postići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po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svakoj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jedinici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troškova</a:t>
            </a:r>
            <a:r>
              <a:rPr lang="en-US" sz="4900" dirty="0">
                <a:solidFill>
                  <a:schemeClr val="tx1"/>
                </a:solidFill>
              </a:rPr>
              <a:t>. </a:t>
            </a:r>
            <a:r>
              <a:rPr lang="en-US" sz="4900" dirty="0" err="1">
                <a:solidFill>
                  <a:schemeClr val="tx1"/>
                </a:solidFill>
              </a:rPr>
              <a:t>Računa</a:t>
            </a:r>
            <a:r>
              <a:rPr lang="en-US" sz="4900" dirty="0">
                <a:solidFill>
                  <a:schemeClr val="tx1"/>
                </a:solidFill>
              </a:rPr>
              <a:t> se </a:t>
            </a:r>
            <a:r>
              <a:rPr lang="en-US" sz="4900" dirty="0" err="1">
                <a:solidFill>
                  <a:schemeClr val="tx1"/>
                </a:solidFill>
              </a:rPr>
              <a:t>kao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odnos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diskontovanog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zbira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svih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budućih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koristi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i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diskontovanog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zbira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svih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troškova</a:t>
            </a:r>
            <a:r>
              <a:rPr lang="en-US" sz="4900" dirty="0">
                <a:solidFill>
                  <a:schemeClr val="tx1"/>
                </a:solidFill>
              </a:rPr>
              <a:t>.</a:t>
            </a:r>
            <a:endParaRPr lang="en-GB" sz="4900" dirty="0">
              <a:solidFill>
                <a:schemeClr val="tx1"/>
              </a:solidFill>
            </a:endParaRPr>
          </a:p>
          <a:p>
            <a:r>
              <a:rPr lang="en-US" sz="4900" dirty="0">
                <a:solidFill>
                  <a:schemeClr val="tx1"/>
                </a:solidFill>
              </a:rPr>
              <a:t> </a:t>
            </a:r>
            <a:endParaRPr lang="en-GB" sz="4900" dirty="0">
              <a:solidFill>
                <a:schemeClr val="tx1"/>
              </a:solidFill>
            </a:endParaRPr>
          </a:p>
          <a:p>
            <a:r>
              <a:rPr lang="en-US" sz="4900" dirty="0">
                <a:solidFill>
                  <a:srgbClr val="FF0000"/>
                </a:solidFill>
              </a:rPr>
              <a:t>Period </a:t>
            </a:r>
            <a:r>
              <a:rPr lang="en-US" sz="4900" dirty="0" err="1">
                <a:solidFill>
                  <a:srgbClr val="FF0000"/>
                </a:solidFill>
              </a:rPr>
              <a:t>povraćaja</a:t>
            </a:r>
            <a:r>
              <a:rPr lang="en-US" sz="4900" dirty="0">
                <a:solidFill>
                  <a:srgbClr val="FF0000"/>
                </a:solidFill>
              </a:rPr>
              <a:t> – Payback Period (PP) </a:t>
            </a:r>
            <a:r>
              <a:rPr lang="en-US" sz="4900" dirty="0">
                <a:solidFill>
                  <a:schemeClr val="tx1"/>
                </a:solidFill>
              </a:rPr>
              <a:t>je </a:t>
            </a:r>
            <a:r>
              <a:rPr lang="en-US" sz="4900" dirty="0" err="1">
                <a:solidFill>
                  <a:schemeClr val="tx1"/>
                </a:solidFill>
              </a:rPr>
              <a:t>vrijeme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potrebno</a:t>
            </a:r>
            <a:r>
              <a:rPr lang="en-US" sz="4900" dirty="0">
                <a:solidFill>
                  <a:schemeClr val="tx1"/>
                </a:solidFill>
              </a:rPr>
              <a:t> da se </a:t>
            </a:r>
            <a:r>
              <a:rPr lang="en-US" sz="4900" dirty="0" err="1">
                <a:solidFill>
                  <a:schemeClr val="tx1"/>
                </a:solidFill>
              </a:rPr>
              <a:t>prikupljanjem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akumulacije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projekta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vrate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uložene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investicije</a:t>
            </a:r>
            <a:r>
              <a:rPr lang="en-US" sz="4900" dirty="0">
                <a:solidFill>
                  <a:schemeClr val="tx1"/>
                </a:solidFill>
              </a:rPr>
              <a:t>. Period </a:t>
            </a:r>
            <a:r>
              <a:rPr lang="en-US" sz="4900" dirty="0" err="1">
                <a:solidFill>
                  <a:schemeClr val="tx1"/>
                </a:solidFill>
              </a:rPr>
              <a:t>povraćaja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mjeri</a:t>
            </a:r>
            <a:r>
              <a:rPr lang="en-US" sz="4900" dirty="0">
                <a:solidFill>
                  <a:schemeClr val="tx1"/>
                </a:solidFill>
              </a:rPr>
              <a:t> se </a:t>
            </a:r>
            <a:r>
              <a:rPr lang="en-US" sz="4900" dirty="0" err="1">
                <a:solidFill>
                  <a:schemeClr val="tx1"/>
                </a:solidFill>
              </a:rPr>
              <a:t>brojem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godina</a:t>
            </a:r>
            <a:r>
              <a:rPr lang="sr-Latn-ME" sz="4900" dirty="0">
                <a:solidFill>
                  <a:schemeClr val="tx1"/>
                </a:solidFill>
              </a:rPr>
              <a:t>. </a:t>
            </a:r>
            <a:r>
              <a:rPr lang="en-US" sz="4900" dirty="0" err="1">
                <a:solidFill>
                  <a:schemeClr val="tx1"/>
                </a:solidFill>
              </a:rPr>
              <a:t>Realizacija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projekta</a:t>
            </a:r>
            <a:r>
              <a:rPr lang="en-US" sz="4900" dirty="0">
                <a:solidFill>
                  <a:schemeClr val="tx1"/>
                </a:solidFill>
              </a:rPr>
              <a:t> je </a:t>
            </a:r>
            <a:r>
              <a:rPr lang="en-US" sz="4900" dirty="0" err="1">
                <a:solidFill>
                  <a:schemeClr val="tx1"/>
                </a:solidFill>
              </a:rPr>
              <a:t>opravdana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ukoliko</a:t>
            </a:r>
            <a:r>
              <a:rPr lang="en-US" sz="4900" dirty="0">
                <a:solidFill>
                  <a:schemeClr val="tx1"/>
                </a:solidFill>
              </a:rPr>
              <a:t> je </a:t>
            </a:r>
            <a:r>
              <a:rPr lang="en-US" sz="4900" dirty="0" err="1">
                <a:solidFill>
                  <a:schemeClr val="tx1"/>
                </a:solidFill>
              </a:rPr>
              <a:t>rok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vraćanja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uloženih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sredstava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manji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ili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jednak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tehnološk</a:t>
            </a:r>
            <a:r>
              <a:rPr lang="sr-Latn-ME" sz="4900" dirty="0">
                <a:solidFill>
                  <a:schemeClr val="tx1"/>
                </a:solidFill>
              </a:rPr>
              <a:t>o</a:t>
            </a:r>
            <a:r>
              <a:rPr lang="en-US" sz="4900" dirty="0">
                <a:solidFill>
                  <a:schemeClr val="tx1"/>
                </a:solidFill>
              </a:rPr>
              <a:t>m </a:t>
            </a:r>
            <a:r>
              <a:rPr lang="en-US" sz="4900" dirty="0" err="1">
                <a:solidFill>
                  <a:schemeClr val="tx1"/>
                </a:solidFill>
              </a:rPr>
              <a:t>vijek</a:t>
            </a:r>
            <a:r>
              <a:rPr lang="sr-Latn-ME" sz="4900" dirty="0">
                <a:solidFill>
                  <a:schemeClr val="tx1"/>
                </a:solidFill>
              </a:rPr>
              <a:t>u 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određenog</a:t>
            </a:r>
            <a:r>
              <a:rPr lang="en-US" sz="4900" dirty="0">
                <a:solidFill>
                  <a:schemeClr val="tx1"/>
                </a:solidFill>
              </a:rPr>
              <a:t> </a:t>
            </a:r>
            <a:r>
              <a:rPr lang="en-US" sz="4900" dirty="0" err="1">
                <a:solidFill>
                  <a:schemeClr val="tx1"/>
                </a:solidFill>
              </a:rPr>
              <a:t>projekta</a:t>
            </a:r>
            <a:r>
              <a:rPr lang="en-US" sz="4900" dirty="0">
                <a:solidFill>
                  <a:schemeClr val="tx1"/>
                </a:solidFill>
              </a:rPr>
              <a:t>.</a:t>
            </a:r>
            <a:endParaRPr lang="en-GB" sz="49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722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416340"/>
              </p:ext>
            </p:extLst>
          </p:nvPr>
        </p:nvGraphicFramePr>
        <p:xfrm>
          <a:off x="1924664" y="2354365"/>
          <a:ext cx="7160342" cy="36286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7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1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638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Godina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Investicioni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effectLst/>
                        </a:rPr>
                        <a:t>Operativni </a:t>
                      </a:r>
                      <a:endParaRPr lang="en-GB" sz="15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effectLst/>
                        </a:rPr>
                        <a:t>Prihodi</a:t>
                      </a:r>
                      <a:endParaRPr lang="en-GB" sz="15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effectLst/>
                        </a:rPr>
                        <a:t>Ostatak</a:t>
                      </a:r>
                      <a:endParaRPr lang="en-GB" sz="15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effectLst/>
                        </a:rPr>
                        <a:t>Neto </a:t>
                      </a:r>
                      <a:endParaRPr lang="en-GB" sz="15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0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troškovi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troškovi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projekta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vrijednosti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</a:rPr>
                        <a:t>efekti</a:t>
                      </a:r>
                      <a:endParaRPr lang="en-GB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2025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638.000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-638.000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2026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772.320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888.168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115.848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2027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796.262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915.701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119.439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2028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821.742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945.004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123.261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2029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846.395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973.354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126.959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2030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871.786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1.002.554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130.768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2031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897.940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1.032.631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134.691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2032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924.878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1.063.610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138.732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2033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952.625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1.095.518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142.894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2034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981.203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1.128.384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147.180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2035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1.010.639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1.162.235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295.000</a:t>
                      </a:r>
                      <a:endParaRPr lang="en-GB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446.596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0941" y="307518"/>
            <a:ext cx="14318874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Efekti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investicionog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ulaganja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troškovi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koristi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sagledani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po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godinama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u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periodu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od 2025-2035.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godine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diskontovanjem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pomoću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izabrane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diskontne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stope,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svedeni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zajednički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imenitelj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odnosno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izraženi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u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sadašnjim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vrijednostima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novčanih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jedinica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to je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prikazano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u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sljedećoj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tabeli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kumimoji="0" lang="en-GB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zh-CN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94726" y="1769523"/>
            <a:ext cx="5968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zh-CN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Tabela 1.10. Projekcija ekonomskog toka projekta (EUR)</a:t>
            </a:r>
            <a:endParaRPr lang="en-GB" altLang="zh-CN" sz="1050" dirty="0"/>
          </a:p>
        </p:txBody>
      </p:sp>
    </p:spTree>
    <p:extLst>
      <p:ext uri="{BB962C8B-B14F-4D97-AF65-F5344CB8AC3E}">
        <p14:creationId xmlns:p14="http://schemas.microsoft.com/office/powerpoint/2010/main" val="157638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528191"/>
              </p:ext>
            </p:extLst>
          </p:nvPr>
        </p:nvGraphicFramePr>
        <p:xfrm>
          <a:off x="2256503" y="1054509"/>
          <a:ext cx="6843252" cy="2190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05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8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02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 dirty="0">
                          <a:effectLst/>
                        </a:rPr>
                        <a:t>Pokazatelji opravdanosti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 dirty="0">
                          <a:effectLst/>
                        </a:rPr>
                        <a:t>Vrijednost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027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 dirty="0">
                          <a:effectLst/>
                        </a:rPr>
                        <a:t>Finasijska neto sadašnja vrijednost (FNPV)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 dirty="0">
                          <a:effectLst/>
                        </a:rPr>
                        <a:t>606.540 EUR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027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 dirty="0">
                          <a:effectLst/>
                        </a:rPr>
                        <a:t>Finansijska interna stopa rentabilnosti (FIRR)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 dirty="0">
                          <a:effectLst/>
                        </a:rPr>
                        <a:t>17,76%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027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>
                          <a:effectLst/>
                        </a:rPr>
                        <a:t>Finansijski racio koristi i troškova (FBCR)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 dirty="0">
                          <a:effectLst/>
                        </a:rPr>
                        <a:t>1,081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027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 dirty="0">
                          <a:effectLst/>
                        </a:rPr>
                        <a:t>Period povraćaja investicije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 dirty="0">
                          <a:effectLst/>
                        </a:rPr>
                        <a:t>6. godina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45305" y="314820"/>
            <a:ext cx="5227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Tabela 1.11. Pregled pokazatelja finansijske ocjene projekta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ME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3394" y="3554471"/>
            <a:ext cx="108990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Finansijska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neto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sadašnja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vrijednost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(FNPV)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ovog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projekta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pozitivna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iznosu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od 606.540 EUR,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znači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će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investitor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ako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očekuje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prinos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po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stopi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od 4%,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biti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dobitku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iznos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neto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sadašnje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vrijednosti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Finansijska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interna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stopa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rentabilnosti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(FIRR)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ovog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projekta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je 17.76%,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može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smatrati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povoljnom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internom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stopom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ako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ima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vidu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da je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prihvatljiv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ako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je IRR minimum 4%.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Finansijski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Benefit Cost Ratio (FBCR)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ovog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projekta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je 1,081,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znači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da je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vrijednost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ukupnih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diskontovanih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prihoda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veća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vrijednosti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ukupnih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diskontovanih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troškova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Period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povraćaja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investicije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ovaj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procjenjuje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godina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trenutka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puštanja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proizvodnog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pogona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u rad.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Ovaj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rezultat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pokazuje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relativno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brzo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vraćanje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uloženih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sredstava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kroz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prihode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proizvodnje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aluminijumskih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stubova</a:t>
            </a: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3448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281333"/>
              </p:ext>
            </p:extLst>
          </p:nvPr>
        </p:nvGraphicFramePr>
        <p:xfrm>
          <a:off x="2698955" y="1791928"/>
          <a:ext cx="6784258" cy="24112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6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9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819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 dirty="0">
                          <a:effectLst/>
                        </a:rPr>
                        <a:t>Pokazatelji opravdanosti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>
                          <a:effectLst/>
                        </a:rPr>
                        <a:t>Pesimistički scenario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>
                          <a:effectLst/>
                        </a:rPr>
                        <a:t>Optimistički scenario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604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 dirty="0">
                          <a:effectLst/>
                        </a:rPr>
                        <a:t>Finasijska neto sadašnja vrijednost (FNPV)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 dirty="0">
                          <a:effectLst/>
                        </a:rPr>
                        <a:t>263.748 EUR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>
                          <a:effectLst/>
                        </a:rPr>
                        <a:t>949.332 EUR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604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 dirty="0">
                          <a:effectLst/>
                        </a:rPr>
                        <a:t>Finansijska interna stopa rentabilnosti (FIRR)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 dirty="0">
                          <a:effectLst/>
                        </a:rPr>
                        <a:t>10,25%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>
                          <a:effectLst/>
                        </a:rPr>
                        <a:t>24,80%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604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 dirty="0">
                          <a:effectLst/>
                        </a:rPr>
                        <a:t>Finansijski racio koristi i troškova (FBCR)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 dirty="0">
                          <a:effectLst/>
                        </a:rPr>
                        <a:t>1,035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>
                          <a:effectLst/>
                        </a:rPr>
                        <a:t>1,127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604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 dirty="0">
                          <a:effectLst/>
                        </a:rPr>
                        <a:t>Period povraćaja investicije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>
                          <a:effectLst/>
                        </a:rPr>
                        <a:t>8. godina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r-Latn-CS" sz="1600" dirty="0">
                          <a:effectLst/>
                        </a:rPr>
                        <a:t>5. godina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0219" y="1237912"/>
            <a:ext cx="110400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Tabela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1.12.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Uporedni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pregled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pokazatelja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finansijske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ocjene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pesimistički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optimistički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scenario</a:t>
            </a:r>
          </a:p>
        </p:txBody>
      </p:sp>
      <p:sp>
        <p:nvSpPr>
          <p:cNvPr id="6" name="Rectangle 5"/>
          <p:cNvSpPr/>
          <p:nvPr/>
        </p:nvSpPr>
        <p:spPr>
          <a:xfrm>
            <a:off x="674739" y="4463364"/>
            <a:ext cx="108326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Kao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što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može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uočiti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iz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prethodnih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tabela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svi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pokazatelji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isplativosti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ulaganja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kako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za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osnovni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tako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za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pesimistički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optimistički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scenario,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su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iznad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graničnih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vrijednosti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, pa je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jasno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da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postoji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puna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finansijska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opravdanost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njegove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realizacije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odnosno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projekat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je pod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navedenim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uslovima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finansijski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isplativ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održiv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697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8974" y="140108"/>
            <a:ext cx="10543622" cy="2448233"/>
          </a:xfrm>
        </p:spPr>
        <p:txBody>
          <a:bodyPr>
            <a:normAutofit/>
          </a:bodyPr>
          <a:lstStyle/>
          <a:p>
            <a:pPr lvl="0"/>
            <a:br>
              <a:rPr lang="sr-Latn-ME" sz="2600" b="1" dirty="0">
                <a:solidFill>
                  <a:srgbClr val="FF0000"/>
                </a:solidFill>
              </a:rPr>
            </a:br>
            <a:br>
              <a:rPr lang="sr-Latn-ME" sz="2600" b="1" dirty="0">
                <a:solidFill>
                  <a:srgbClr val="FF0000"/>
                </a:solidFill>
              </a:rPr>
            </a:br>
            <a:r>
              <a:rPr lang="en-US" sz="2600" b="1" dirty="0" err="1">
                <a:solidFill>
                  <a:srgbClr val="FF0000"/>
                </a:solidFill>
              </a:rPr>
              <a:t>Analiza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osjetljivosti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projekta</a:t>
            </a:r>
            <a:br>
              <a:rPr lang="en-GB" sz="2600" dirty="0">
                <a:solidFill>
                  <a:srgbClr val="FF0000"/>
                </a:solidFill>
              </a:rPr>
            </a:br>
            <a:r>
              <a:rPr lang="en-US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82761"/>
            <a:ext cx="10058400" cy="3686333"/>
          </a:xfrm>
        </p:spPr>
        <p:txBody>
          <a:bodyPr/>
          <a:lstStyle/>
          <a:p>
            <a:pPr marL="0" indent="0">
              <a:buNone/>
            </a:pPr>
            <a:endParaRPr lang="sr-Latn-ME" dirty="0"/>
          </a:p>
          <a:p>
            <a:pPr>
              <a:buFont typeface="Wingdings" panose="05000000000000000000" pitchFamily="2" charset="2"/>
              <a:buChar char="§"/>
            </a:pPr>
            <a:r>
              <a:rPr lang="sr-Latn-ME" dirty="0">
                <a:solidFill>
                  <a:schemeClr val="tx1"/>
                </a:solidFill>
              </a:rPr>
              <a:t> </a:t>
            </a:r>
            <a:r>
              <a:rPr lang="it-IT" sz="2600" dirty="0">
                <a:solidFill>
                  <a:schemeClr val="tx1"/>
                </a:solidFill>
              </a:rPr>
              <a:t>Analiza osjetljivosti, investicioni troškovi +10% (EUR)</a:t>
            </a:r>
            <a:endParaRPr lang="sr-Latn-ME" sz="2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Latn-ME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Analiza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osjetljivosti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investicioni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troškovi</a:t>
            </a:r>
            <a:r>
              <a:rPr lang="en-US" sz="2600" dirty="0">
                <a:solidFill>
                  <a:schemeClr val="tx1"/>
                </a:solidFill>
              </a:rPr>
              <a:t> -10% </a:t>
            </a:r>
            <a:endParaRPr lang="sr-Latn-ME" sz="2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Latn-ME" sz="2600" dirty="0">
                <a:solidFill>
                  <a:schemeClr val="tx1"/>
                </a:solidFill>
              </a:rPr>
              <a:t> </a:t>
            </a:r>
            <a:r>
              <a:rPr lang="de-DE" sz="2600" dirty="0">
                <a:solidFill>
                  <a:schemeClr val="tx1"/>
                </a:solidFill>
              </a:rPr>
              <a:t>Analiza osjetljivosti, obim proizvodnje +10% </a:t>
            </a:r>
            <a:endParaRPr lang="sr-Latn-ME" sz="2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Latn-ME" sz="2600" dirty="0">
                <a:solidFill>
                  <a:schemeClr val="tx1"/>
                </a:solidFill>
              </a:rPr>
              <a:t> </a:t>
            </a:r>
            <a:r>
              <a:rPr lang="de-DE" sz="2600" dirty="0">
                <a:solidFill>
                  <a:schemeClr val="tx1"/>
                </a:solidFill>
              </a:rPr>
              <a:t>Analiza osjetljivosti, obim proizvodnje -10% </a:t>
            </a:r>
            <a:endParaRPr lang="en-GB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93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905755"/>
              </p:ext>
            </p:extLst>
          </p:nvPr>
        </p:nvGraphicFramePr>
        <p:xfrm>
          <a:off x="2875935" y="1880418"/>
          <a:ext cx="6975987" cy="2836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2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36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Scenario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FNPV (EUR)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FIRR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FB/CR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PP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Osnovni</a:t>
                      </a:r>
                      <a:r>
                        <a:rPr lang="en-US" sz="1600" kern="100" dirty="0">
                          <a:effectLst/>
                        </a:rPr>
                        <a:t> scenario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606.540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17,76%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1,081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6. godina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2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Povećanje</a:t>
                      </a:r>
                      <a:r>
                        <a:rPr lang="en-US" sz="1600" kern="100" dirty="0">
                          <a:effectLst/>
                        </a:rPr>
                        <a:t> </a:t>
                      </a:r>
                      <a:r>
                        <a:rPr lang="en-US" sz="1600" kern="100" dirty="0" err="1">
                          <a:effectLst/>
                        </a:rPr>
                        <a:t>investicionih</a:t>
                      </a:r>
                      <a:r>
                        <a:rPr lang="en-US" sz="1600" kern="100" dirty="0">
                          <a:effectLst/>
                        </a:rPr>
                        <a:t> </a:t>
                      </a:r>
                      <a:r>
                        <a:rPr lang="en-US" sz="1600" kern="100" dirty="0" err="1">
                          <a:effectLst/>
                        </a:rPr>
                        <a:t>troškova</a:t>
                      </a:r>
                      <a:r>
                        <a:rPr lang="en-US" sz="1600" kern="100" dirty="0">
                          <a:effectLst/>
                        </a:rPr>
                        <a:t> </a:t>
                      </a:r>
                      <a:r>
                        <a:rPr lang="en-US" sz="1600" kern="100" dirty="0" err="1">
                          <a:effectLst/>
                        </a:rPr>
                        <a:t>za</a:t>
                      </a:r>
                      <a:r>
                        <a:rPr lang="en-US" sz="1600" kern="100" dirty="0">
                          <a:effectLst/>
                        </a:rPr>
                        <a:t> 10%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564.357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15,77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1,075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6. godina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2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</a:rPr>
                        <a:t>Smanjenje</a:t>
                      </a:r>
                      <a:r>
                        <a:rPr lang="en-US" sz="1600" kern="100" dirty="0">
                          <a:effectLst/>
                        </a:rPr>
                        <a:t> </a:t>
                      </a:r>
                      <a:r>
                        <a:rPr lang="en-US" sz="1600" kern="100" dirty="0" err="1">
                          <a:effectLst/>
                        </a:rPr>
                        <a:t>investicionih</a:t>
                      </a:r>
                      <a:r>
                        <a:rPr lang="en-US" sz="1600" kern="100" dirty="0">
                          <a:effectLst/>
                        </a:rPr>
                        <a:t> </a:t>
                      </a:r>
                      <a:r>
                        <a:rPr lang="en-US" sz="1600" kern="100" dirty="0" err="1">
                          <a:effectLst/>
                        </a:rPr>
                        <a:t>troškova</a:t>
                      </a:r>
                      <a:r>
                        <a:rPr lang="en-US" sz="1600" kern="100" dirty="0">
                          <a:effectLst/>
                        </a:rPr>
                        <a:t> </a:t>
                      </a:r>
                      <a:r>
                        <a:rPr lang="en-US" sz="1600" kern="100" dirty="0" err="1">
                          <a:effectLst/>
                        </a:rPr>
                        <a:t>za</a:t>
                      </a:r>
                      <a:r>
                        <a:rPr lang="en-US" sz="1600" kern="100" dirty="0">
                          <a:effectLst/>
                        </a:rPr>
                        <a:t> 10%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648.724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20,15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1,088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5. godina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2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Povećanje obima proizvodnje za 10%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675.413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19,20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1,085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5. </a:t>
                      </a:r>
                      <a:r>
                        <a:rPr lang="en-US" sz="1600" kern="100" dirty="0" err="1">
                          <a:effectLst/>
                        </a:rPr>
                        <a:t>godina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2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Smanjenje obima proizvodnje za 10%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536.528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16,27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1,077</a:t>
                      </a:r>
                      <a:endParaRPr lang="en-GB" sz="16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6. </a:t>
                      </a:r>
                      <a:r>
                        <a:rPr lang="en-US" sz="1600" kern="100" dirty="0" err="1">
                          <a:effectLst/>
                        </a:rPr>
                        <a:t>godina</a:t>
                      </a:r>
                      <a:endParaRPr lang="en-GB" sz="16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71452" y="1047464"/>
            <a:ext cx="52504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Tabela</a:t>
            </a: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2.5. </a:t>
            </a:r>
            <a:r>
              <a:rPr kumimoji="0" lang="en-US" altLang="zh-CN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Rekapitulacija</a:t>
            </a: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Analize</a:t>
            </a: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zh-CN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osjetljivosti</a:t>
            </a:r>
            <a:endParaRPr kumimoji="0" lang="en-GB" altLang="zh-CN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0694" y="4834617"/>
            <a:ext cx="1051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Kao </a:t>
            </a:r>
            <a:r>
              <a:rPr lang="en-US" altLang="zh-CN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što</a:t>
            </a:r>
            <a:r>
              <a:rPr lang="en-US" altLang="zh-CN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US" altLang="zh-CN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vidi</a:t>
            </a:r>
            <a:r>
              <a:rPr lang="en-US" altLang="zh-CN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zh-CN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projekat</a:t>
            </a:r>
            <a:r>
              <a:rPr lang="en-US" altLang="zh-CN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je </a:t>
            </a:r>
            <a:r>
              <a:rPr lang="en-US" altLang="zh-CN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pokazao</a:t>
            </a:r>
            <a:r>
              <a:rPr lang="en-US" altLang="zh-CN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zh-CN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otpornost</a:t>
            </a:r>
            <a:r>
              <a:rPr lang="en-US" altLang="zh-CN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zh-CN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US" altLang="zh-CN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zh-CN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sve</a:t>
            </a:r>
            <a:r>
              <a:rPr lang="en-US" altLang="zh-CN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zh-CN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realne</a:t>
            </a:r>
            <a:r>
              <a:rPr lang="en-US" altLang="zh-CN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zh-CN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promjene</a:t>
            </a:r>
            <a:r>
              <a:rPr lang="en-US" altLang="zh-CN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zh-CN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ulaznih</a:t>
            </a:r>
            <a:r>
              <a:rPr lang="en-US" altLang="zh-CN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zh-CN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parametara</a:t>
            </a:r>
            <a:r>
              <a:rPr lang="en-US" altLang="zh-CN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zh-CN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čime</a:t>
            </a:r>
            <a:r>
              <a:rPr lang="en-US" altLang="zh-CN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US" altLang="zh-CN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potvrđuje</a:t>
            </a:r>
            <a:r>
              <a:rPr lang="en-US" altLang="zh-CN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zh-CN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osnovni</a:t>
            </a:r>
            <a:r>
              <a:rPr lang="en-US" altLang="zh-CN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zh-CN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zaključak</a:t>
            </a:r>
            <a:r>
              <a:rPr lang="en-US" altLang="zh-CN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zh-CN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finansijske</a:t>
            </a:r>
            <a:r>
              <a:rPr lang="en-US" altLang="zh-CN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zh-CN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ocjene</a:t>
            </a:r>
            <a:r>
              <a:rPr lang="en-US" altLang="zh-CN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 </a:t>
            </a:r>
            <a:r>
              <a:rPr lang="en-US" altLang="zh-CN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isplativosti</a:t>
            </a:r>
            <a:r>
              <a:rPr lang="en-US" altLang="zh-CN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zh-CN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ovog</a:t>
            </a:r>
            <a:r>
              <a:rPr lang="en-US" altLang="zh-CN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zh-CN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ulaganja</a:t>
            </a:r>
            <a:r>
              <a:rPr lang="en-US" altLang="zh-CN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altLang="zh-CN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823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703" y="324465"/>
            <a:ext cx="10727977" cy="5544629"/>
          </a:xfrm>
        </p:spPr>
        <p:txBody>
          <a:bodyPr/>
          <a:lstStyle/>
          <a:p>
            <a:pPr lvl="0" algn="ctr"/>
            <a:r>
              <a:rPr lang="en-US" b="1" dirty="0">
                <a:solidFill>
                  <a:srgbClr val="FF0000"/>
                </a:solidFill>
              </a:rPr>
              <a:t>DRUŠTVENO-EKONOMSKA ANALIZA</a:t>
            </a:r>
            <a:endParaRPr lang="sr-Latn-R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Projekat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 </a:t>
            </a:r>
            <a:r>
              <a:rPr lang="en-US" dirty="0" err="1"/>
              <a:t>aluminijumskih</a:t>
            </a:r>
            <a:r>
              <a:rPr lang="en-US" dirty="0"/>
              <a:t> </a:t>
            </a:r>
            <a:r>
              <a:rPr lang="en-US" dirty="0" err="1"/>
              <a:t>stubova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električne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err="1"/>
              <a:t>društvene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benefite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društveno-ekonomski</a:t>
            </a:r>
            <a:r>
              <a:rPr lang="en-US" dirty="0"/>
              <a:t> </a:t>
            </a:r>
            <a:r>
              <a:rPr lang="en-US" dirty="0" err="1"/>
              <a:t>opravdanim</a:t>
            </a:r>
            <a:r>
              <a:rPr lang="en-US" dirty="0"/>
              <a:t>.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efekata</a:t>
            </a:r>
            <a:r>
              <a:rPr lang="en-US" dirty="0"/>
              <a:t> </a:t>
            </a:r>
            <a:r>
              <a:rPr lang="en-US" dirty="0" err="1"/>
              <a:t>pokazuje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zamjena</a:t>
            </a:r>
            <a:r>
              <a:rPr lang="en-US" dirty="0"/>
              <a:t> </a:t>
            </a:r>
            <a:r>
              <a:rPr lang="en-US" dirty="0" err="1"/>
              <a:t>tradicionalnih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drvo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beton</a:t>
            </a:r>
            <a:r>
              <a:rPr lang="en-US" dirty="0"/>
              <a:t>, </a:t>
            </a:r>
            <a:r>
              <a:rPr lang="en-US" dirty="0" err="1"/>
              <a:t>aluminijumom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u </a:t>
            </a:r>
            <a:r>
              <a:rPr lang="en-US" dirty="0" err="1"/>
              <a:t>oblastima</a:t>
            </a:r>
            <a:r>
              <a:rPr lang="en-US" dirty="0"/>
              <a:t>: </a:t>
            </a:r>
            <a:endParaRPr lang="sr-Latn-R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, </a:t>
            </a:r>
            <a:endParaRPr lang="sr-Latn-R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err="1"/>
              <a:t>Ekonomije</a:t>
            </a:r>
            <a:r>
              <a:rPr lang="en-US" dirty="0"/>
              <a:t>, </a:t>
            </a:r>
            <a:endParaRPr lang="sr-Latn-R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err="1"/>
              <a:t>Zdravlja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sr-Latn-R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err="1"/>
              <a:t>Tehnološkog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33080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581" y="228599"/>
            <a:ext cx="11348884" cy="6068961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200" b="1" dirty="0" err="1">
                <a:solidFill>
                  <a:srgbClr val="FF0000"/>
                </a:solidFill>
              </a:rPr>
              <a:t>Efekti</a:t>
            </a:r>
            <a:r>
              <a:rPr lang="en-US" sz="2200" b="1" dirty="0">
                <a:solidFill>
                  <a:srgbClr val="FF0000"/>
                </a:solidFill>
              </a:rPr>
              <a:t> u </a:t>
            </a:r>
            <a:r>
              <a:rPr lang="en-US" sz="2200" b="1" dirty="0" err="1">
                <a:solidFill>
                  <a:srgbClr val="FF0000"/>
                </a:solidFill>
              </a:rPr>
              <a:t>oblasti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zaštite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životne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sredine</a:t>
            </a:r>
            <a:endParaRPr lang="sr-Latn-RS" sz="24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</a:t>
            </a:r>
            <a:r>
              <a:rPr lang="en-US" b="1" dirty="0" err="1"/>
              <a:t>Eliminacija</a:t>
            </a:r>
            <a:r>
              <a:rPr lang="en-US" b="1" dirty="0"/>
              <a:t> </a:t>
            </a:r>
            <a:r>
              <a:rPr lang="en-US" b="1" dirty="0" err="1"/>
              <a:t>toksičnih</a:t>
            </a:r>
            <a:r>
              <a:rPr lang="en-US" b="1" dirty="0"/>
              <a:t> </a:t>
            </a:r>
            <a:r>
              <a:rPr lang="en-US" b="1" dirty="0" err="1"/>
              <a:t>supstanci</a:t>
            </a:r>
            <a:endParaRPr lang="sr-Latn-RS" dirty="0"/>
          </a:p>
          <a:p>
            <a:r>
              <a:rPr lang="en-US" dirty="0" err="1"/>
              <a:t>Drveni</a:t>
            </a:r>
            <a:r>
              <a:rPr lang="en-US" dirty="0"/>
              <a:t> </a:t>
            </a:r>
            <a:r>
              <a:rPr lang="en-US" dirty="0" err="1"/>
              <a:t>stubovi</a:t>
            </a:r>
            <a:r>
              <a:rPr lang="en-US" dirty="0"/>
              <a:t> se </a:t>
            </a:r>
            <a:r>
              <a:rPr lang="en-US" dirty="0" err="1"/>
              <a:t>impregniraju</a:t>
            </a:r>
            <a:r>
              <a:rPr lang="en-US" dirty="0"/>
              <a:t> </a:t>
            </a:r>
            <a:r>
              <a:rPr lang="en-US" dirty="0" err="1"/>
              <a:t>hemikalijama</a:t>
            </a:r>
            <a:r>
              <a:rPr lang="en-US" dirty="0"/>
              <a:t> (</a:t>
            </a:r>
            <a:r>
              <a:rPr lang="en-US" dirty="0" err="1"/>
              <a:t>kreozot</a:t>
            </a:r>
            <a:r>
              <a:rPr lang="en-US" dirty="0"/>
              <a:t>, </a:t>
            </a:r>
            <a:r>
              <a:rPr lang="en-US" dirty="0" err="1"/>
              <a:t>hrom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arsen</a:t>
            </a:r>
            <a:r>
              <a:rPr lang="en-US" dirty="0"/>
              <a:t>),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otpornosti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vlagu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štetne</a:t>
            </a:r>
            <a:r>
              <a:rPr lang="en-US" dirty="0"/>
              <a:t> </a:t>
            </a:r>
            <a:r>
              <a:rPr lang="en-US" dirty="0" err="1"/>
              <a:t>organizme</a:t>
            </a:r>
            <a:r>
              <a:rPr lang="en-US" dirty="0"/>
              <a:t>. Ove </a:t>
            </a:r>
            <a:r>
              <a:rPr lang="en-US" dirty="0" err="1"/>
              <a:t>supstance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ozbiljan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okolinu</a:t>
            </a:r>
            <a:r>
              <a:rPr lang="en-US" dirty="0"/>
              <a:t>.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, </a:t>
            </a:r>
            <a:r>
              <a:rPr lang="en-US" dirty="0" err="1"/>
              <a:t>hemikalije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impregniranih</a:t>
            </a:r>
            <a:r>
              <a:rPr lang="en-US" dirty="0"/>
              <a:t> </a:t>
            </a:r>
            <a:r>
              <a:rPr lang="en-US" dirty="0" err="1"/>
              <a:t>drvenih</a:t>
            </a:r>
            <a:r>
              <a:rPr lang="en-US" dirty="0"/>
              <a:t> </a:t>
            </a:r>
            <a:r>
              <a:rPr lang="en-US" dirty="0" err="1"/>
              <a:t>stubova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ispirati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ulaziti</a:t>
            </a:r>
            <a:r>
              <a:rPr lang="en-US" dirty="0"/>
              <a:t> u </a:t>
            </a:r>
            <a:r>
              <a:rPr lang="en-US" dirty="0" err="1"/>
              <a:t>podzemne</a:t>
            </a:r>
            <a:r>
              <a:rPr lang="en-US" dirty="0"/>
              <a:t> </a:t>
            </a:r>
            <a:r>
              <a:rPr lang="en-US" dirty="0" err="1"/>
              <a:t>vode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ugroziti</a:t>
            </a:r>
            <a:r>
              <a:rPr lang="en-US" dirty="0"/>
              <a:t> </a:t>
            </a:r>
            <a:r>
              <a:rPr lang="en-US" dirty="0" err="1"/>
              <a:t>vodosnabdijevanje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poljoprivredne</a:t>
            </a:r>
            <a:r>
              <a:rPr lang="en-US" dirty="0"/>
              <a:t> </a:t>
            </a:r>
            <a:r>
              <a:rPr lang="en-US" dirty="0" err="1"/>
              <a:t>površine</a:t>
            </a:r>
            <a:r>
              <a:rPr lang="en-US" dirty="0"/>
              <a:t>. </a:t>
            </a:r>
            <a:r>
              <a:rPr lang="en-US" dirty="0" err="1"/>
              <a:t>Aluminijumski</a:t>
            </a:r>
            <a:r>
              <a:rPr lang="en-US" dirty="0"/>
              <a:t> </a:t>
            </a:r>
            <a:r>
              <a:rPr lang="en-US" dirty="0" err="1"/>
              <a:t>stubovi</a:t>
            </a:r>
            <a:r>
              <a:rPr lang="en-US" dirty="0"/>
              <a:t> u </a:t>
            </a:r>
            <a:r>
              <a:rPr lang="en-US" dirty="0" err="1"/>
              <a:t>potpunosti</a:t>
            </a:r>
            <a:r>
              <a:rPr lang="en-US" dirty="0"/>
              <a:t> </a:t>
            </a:r>
            <a:r>
              <a:rPr lang="en-US" dirty="0" err="1"/>
              <a:t>eliminišu</a:t>
            </a:r>
            <a:r>
              <a:rPr lang="en-US" dirty="0"/>
              <a:t> </a:t>
            </a:r>
            <a:r>
              <a:rPr lang="en-US" dirty="0" err="1"/>
              <a:t>potrebu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impregnacijom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negativan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okolinu</a:t>
            </a:r>
            <a:r>
              <a:rPr lang="en-US" dirty="0"/>
              <a:t>.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efekti</a:t>
            </a:r>
            <a:r>
              <a:rPr lang="en-US" dirty="0"/>
              <a:t> se </a:t>
            </a:r>
            <a:r>
              <a:rPr lang="en-US" dirty="0" err="1"/>
              <a:t>javljaju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otpadom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remedijaciju</a:t>
            </a:r>
            <a:r>
              <a:rPr lang="en-US" dirty="0"/>
              <a:t> </a:t>
            </a:r>
            <a:r>
              <a:rPr lang="en-US" dirty="0" err="1"/>
              <a:t>zemljišta</a:t>
            </a:r>
            <a:r>
              <a:rPr lang="en-US" dirty="0"/>
              <a:t> (</a:t>
            </a:r>
            <a:r>
              <a:rPr lang="en-US" dirty="0" err="1"/>
              <a:t>sanaciju</a:t>
            </a:r>
            <a:r>
              <a:rPr lang="en-US" dirty="0"/>
              <a:t> </a:t>
            </a:r>
            <a:r>
              <a:rPr lang="en-US" dirty="0" err="1"/>
              <a:t>kontaminiranih</a:t>
            </a:r>
            <a:r>
              <a:rPr lang="en-US" dirty="0"/>
              <a:t> </a:t>
            </a:r>
            <a:r>
              <a:rPr lang="en-US" dirty="0" err="1"/>
              <a:t>površina</a:t>
            </a:r>
            <a:r>
              <a:rPr lang="en-US" dirty="0"/>
              <a:t>)</a:t>
            </a:r>
            <a:r>
              <a:rPr lang="en-GB" dirty="0"/>
              <a:t>.</a:t>
            </a:r>
            <a:endParaRPr lang="sr-Latn-RS" dirty="0"/>
          </a:p>
          <a:p>
            <a:pPr>
              <a:buFont typeface="Wingdings" panose="05000000000000000000" pitchFamily="2" charset="2"/>
              <a:buChar char="Ø"/>
            </a:pPr>
            <a:r>
              <a:rPr lang="sr-Latn-RS" b="1" dirty="0"/>
              <a:t> </a:t>
            </a:r>
            <a:r>
              <a:rPr lang="en-US" b="1" dirty="0" err="1"/>
              <a:t>Smanjenje</a:t>
            </a:r>
            <a:r>
              <a:rPr lang="en-US" b="1" dirty="0"/>
              <a:t> </a:t>
            </a:r>
            <a:r>
              <a:rPr lang="en-US" b="1" dirty="0" err="1"/>
              <a:t>emisije</a:t>
            </a:r>
            <a:r>
              <a:rPr lang="en-US" b="1" dirty="0"/>
              <a:t> </a:t>
            </a:r>
            <a:r>
              <a:rPr lang="en-US" b="1" dirty="0" err="1"/>
              <a:t>ugljen-dioksida</a:t>
            </a:r>
            <a:endParaRPr lang="sr-Latn-RS" dirty="0"/>
          </a:p>
          <a:p>
            <a:r>
              <a:rPr lang="en-US" dirty="0"/>
              <a:t> </a:t>
            </a:r>
            <a:r>
              <a:rPr lang="en-US" dirty="0" err="1"/>
              <a:t>Aluminijum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reciklirati</a:t>
            </a:r>
            <a:r>
              <a:rPr lang="en-US" dirty="0"/>
              <a:t> bez </a:t>
            </a:r>
            <a:r>
              <a:rPr lang="en-US" dirty="0" err="1"/>
              <a:t>gubitka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značajno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ukupni</a:t>
            </a:r>
            <a:r>
              <a:rPr lang="en-US" dirty="0"/>
              <a:t> </a:t>
            </a:r>
            <a:r>
              <a:rPr lang="en-US" dirty="0" err="1"/>
              <a:t>ugljenični</a:t>
            </a:r>
            <a:r>
              <a:rPr lang="en-US" dirty="0"/>
              <a:t> </a:t>
            </a:r>
            <a:r>
              <a:rPr lang="en-US" dirty="0" err="1"/>
              <a:t>otisak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.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CO2 </a:t>
            </a:r>
            <a:r>
              <a:rPr lang="en-US" dirty="0" err="1"/>
              <a:t>pomaže</a:t>
            </a:r>
            <a:r>
              <a:rPr lang="en-US" dirty="0"/>
              <a:t> u </a:t>
            </a:r>
            <a:r>
              <a:rPr lang="en-US" dirty="0" err="1"/>
              <a:t>ublažavanju</a:t>
            </a:r>
            <a:r>
              <a:rPr lang="en-US" dirty="0"/>
              <a:t> </a:t>
            </a:r>
            <a:r>
              <a:rPr lang="en-US" dirty="0" err="1"/>
              <a:t>efekata</a:t>
            </a:r>
            <a:r>
              <a:rPr lang="en-US" dirty="0"/>
              <a:t> </a:t>
            </a:r>
            <a:r>
              <a:rPr lang="en-US" dirty="0" err="1"/>
              <a:t>klimatskih</a:t>
            </a:r>
            <a:r>
              <a:rPr lang="en-US" dirty="0"/>
              <a:t> prom</a:t>
            </a:r>
            <a:r>
              <a:rPr lang="sr-Latn-RS" dirty="0"/>
              <a:t>j</a:t>
            </a:r>
            <a:r>
              <a:rPr lang="en-US" dirty="0" err="1"/>
              <a:t>ena</a:t>
            </a:r>
            <a:r>
              <a:rPr lang="sr-Latn-RS" dirty="0"/>
              <a:t>. </a:t>
            </a:r>
            <a:r>
              <a:rPr lang="en-US" dirty="0" err="1"/>
              <a:t>Aluminijumski</a:t>
            </a:r>
            <a:r>
              <a:rPr lang="en-US" dirty="0"/>
              <a:t> </a:t>
            </a:r>
            <a:r>
              <a:rPr lang="en-US" dirty="0" err="1"/>
              <a:t>stubovi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lakši</a:t>
            </a:r>
            <a:r>
              <a:rPr lang="en-US" dirty="0"/>
              <a:t> od </a:t>
            </a:r>
            <a:r>
              <a:rPr lang="en-US" dirty="0" err="1"/>
              <a:t>betonskih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potrošnju</a:t>
            </a:r>
            <a:r>
              <a:rPr lang="en-US" dirty="0"/>
              <a:t> </a:t>
            </a:r>
            <a:r>
              <a:rPr lang="en-US" dirty="0" err="1"/>
              <a:t>goriva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transporta</a:t>
            </a:r>
            <a:r>
              <a:rPr lang="en-US" dirty="0"/>
              <a:t>,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udaljenostima</a:t>
            </a:r>
            <a:r>
              <a:rPr lang="en-US" dirty="0"/>
              <a:t>. </a:t>
            </a:r>
            <a:r>
              <a:rPr lang="en-US" dirty="0" err="1"/>
              <a:t>Takođe</a:t>
            </a:r>
            <a:r>
              <a:rPr lang="en-US" dirty="0"/>
              <a:t>, </a:t>
            </a:r>
            <a:r>
              <a:rPr lang="en-US" dirty="0" err="1"/>
              <a:t>duži</a:t>
            </a:r>
            <a:r>
              <a:rPr lang="en-US" dirty="0"/>
              <a:t> </a:t>
            </a:r>
            <a:r>
              <a:rPr lang="en-US" dirty="0" err="1"/>
              <a:t>životni</a:t>
            </a:r>
            <a:r>
              <a:rPr lang="en-US" dirty="0"/>
              <a:t> v</a:t>
            </a:r>
            <a:r>
              <a:rPr lang="sr-Latn-RS" dirty="0"/>
              <a:t>ij</a:t>
            </a:r>
            <a:r>
              <a:rPr lang="en-US" dirty="0" err="1"/>
              <a:t>ek</a:t>
            </a:r>
            <a:r>
              <a:rPr lang="en-US" dirty="0"/>
              <a:t> </a:t>
            </a:r>
            <a:r>
              <a:rPr lang="en-US" dirty="0" err="1"/>
              <a:t>aluminijumskih</a:t>
            </a:r>
            <a:r>
              <a:rPr lang="en-US" dirty="0"/>
              <a:t> </a:t>
            </a:r>
            <a:r>
              <a:rPr lang="en-US" dirty="0" err="1"/>
              <a:t>stubova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potrebu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zam</a:t>
            </a:r>
            <a:r>
              <a:rPr lang="sr-Latn-RS" dirty="0"/>
              <a:t>j</a:t>
            </a:r>
            <a:r>
              <a:rPr lang="en-US" dirty="0" err="1"/>
              <a:t>enom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povezanom</a:t>
            </a:r>
            <a:r>
              <a:rPr lang="en-US" dirty="0"/>
              <a:t> </a:t>
            </a:r>
            <a:r>
              <a:rPr lang="en-US" dirty="0" err="1"/>
              <a:t>potrošnjom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.</a:t>
            </a:r>
            <a:endParaRPr lang="sr-Latn-R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</a:t>
            </a:r>
            <a:r>
              <a:rPr lang="en-US" b="1" dirty="0" err="1"/>
              <a:t>Poboljšano</a:t>
            </a:r>
            <a:r>
              <a:rPr lang="en-US" b="1" dirty="0"/>
              <a:t> </a:t>
            </a:r>
            <a:r>
              <a:rPr lang="en-US" b="1" dirty="0" err="1"/>
              <a:t>upravljanje</a:t>
            </a:r>
            <a:r>
              <a:rPr lang="en-US" b="1" dirty="0"/>
              <a:t> </a:t>
            </a:r>
            <a:r>
              <a:rPr lang="en-US" b="1" dirty="0" err="1"/>
              <a:t>otpadom</a:t>
            </a:r>
            <a:endParaRPr lang="sr-Latn-RS" dirty="0"/>
          </a:p>
          <a:p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drvenih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betonskih</a:t>
            </a:r>
            <a:r>
              <a:rPr lang="en-US" dirty="0"/>
              <a:t> </a:t>
            </a:r>
            <a:r>
              <a:rPr lang="en-US" dirty="0" err="1"/>
              <a:t>stubova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životnog</a:t>
            </a:r>
            <a:r>
              <a:rPr lang="en-US" dirty="0"/>
              <a:t> v</a:t>
            </a:r>
            <a:r>
              <a:rPr lang="sr-Latn-RS" dirty="0"/>
              <a:t>ij</a:t>
            </a:r>
            <a:r>
              <a:rPr lang="en-US" dirty="0" err="1"/>
              <a:t>eka</a:t>
            </a:r>
            <a:r>
              <a:rPr lang="en-US" dirty="0"/>
              <a:t> </a:t>
            </a:r>
            <a:r>
              <a:rPr lang="en-US" dirty="0" err="1"/>
              <a:t>postaju</a:t>
            </a:r>
            <a:r>
              <a:rPr lang="en-US" dirty="0"/>
              <a:t> </a:t>
            </a:r>
            <a:r>
              <a:rPr lang="en-US" dirty="0" err="1"/>
              <a:t>otpad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/>
              <a:t>reciklira</a:t>
            </a:r>
            <a:r>
              <a:rPr lang="en-US" dirty="0"/>
              <a:t>, </a:t>
            </a:r>
            <a:r>
              <a:rPr lang="en-US" dirty="0" err="1"/>
              <a:t>aluminijumski</a:t>
            </a:r>
            <a:r>
              <a:rPr lang="en-US" dirty="0"/>
              <a:t> </a:t>
            </a:r>
            <a:r>
              <a:rPr lang="en-US" dirty="0" err="1"/>
              <a:t>stubovi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u </a:t>
            </a:r>
            <a:r>
              <a:rPr lang="en-US" dirty="0" err="1"/>
              <a:t>potpunosti</a:t>
            </a:r>
            <a:r>
              <a:rPr lang="en-US" dirty="0"/>
              <a:t> </a:t>
            </a:r>
            <a:r>
              <a:rPr lang="en-US" dirty="0" err="1"/>
              <a:t>reciklirati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ponovo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u </a:t>
            </a:r>
            <a:r>
              <a:rPr lang="en-US" dirty="0" err="1"/>
              <a:t>proizvodnji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pritisak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deponije</a:t>
            </a:r>
            <a:r>
              <a:rPr lang="en-US" dirty="0"/>
              <a:t>.</a:t>
            </a:r>
            <a:r>
              <a:rPr lang="sr-Latn-RS" dirty="0"/>
              <a:t>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efekti</a:t>
            </a:r>
            <a:r>
              <a:rPr lang="en-US" dirty="0"/>
              <a:t> se, </a:t>
            </a:r>
            <a:r>
              <a:rPr lang="en-US" dirty="0" err="1"/>
              <a:t>pr</a:t>
            </a:r>
            <a:r>
              <a:rPr lang="sr-Latn-RS" dirty="0"/>
              <a:t>ij</a:t>
            </a:r>
            <a:r>
              <a:rPr lang="en-US" dirty="0"/>
              <a:t>e </a:t>
            </a:r>
            <a:r>
              <a:rPr lang="en-US" dirty="0" err="1"/>
              <a:t>svega</a:t>
            </a:r>
            <a:r>
              <a:rPr lang="en-US" dirty="0"/>
              <a:t>, </a:t>
            </a:r>
            <a:r>
              <a:rPr lang="en-US" dirty="0" err="1"/>
              <a:t>javljaju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odlaganja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tretmana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sr-Latn-RS" dirty="0"/>
              <a:t>.</a:t>
            </a:r>
          </a:p>
          <a:p>
            <a:r>
              <a:rPr lang="en-US" dirty="0"/>
              <a:t> </a:t>
            </a:r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67948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083" y="272845"/>
            <a:ext cx="11083413" cy="5936226"/>
          </a:xfrm>
        </p:spPr>
        <p:txBody>
          <a:bodyPr>
            <a:normAutofit fontScale="92500" lnSpcReduction="20000"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200" b="1" dirty="0" err="1">
                <a:solidFill>
                  <a:srgbClr val="FF0000"/>
                </a:solidFill>
              </a:rPr>
              <a:t>Efekti</a:t>
            </a:r>
            <a:r>
              <a:rPr lang="en-US" sz="2200" b="1" dirty="0">
                <a:solidFill>
                  <a:srgbClr val="FF0000"/>
                </a:solidFill>
              </a:rPr>
              <a:t> u </a:t>
            </a:r>
            <a:r>
              <a:rPr lang="en-US" sz="2200" b="1" dirty="0" err="1">
                <a:solidFill>
                  <a:srgbClr val="FF0000"/>
                </a:solidFill>
              </a:rPr>
              <a:t>oblasti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ekonomije</a:t>
            </a:r>
            <a:endParaRPr lang="sr-Latn-RS" sz="22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Latn-RS" dirty="0"/>
              <a:t>   </a:t>
            </a:r>
            <a:r>
              <a:rPr lang="en-US" b="1" dirty="0" err="1"/>
              <a:t>Podsticanja</a:t>
            </a:r>
            <a:r>
              <a:rPr lang="en-US" b="1" dirty="0"/>
              <a:t> </a:t>
            </a:r>
            <a:r>
              <a:rPr lang="en-US" b="1" dirty="0" err="1"/>
              <a:t>lokalne</a:t>
            </a:r>
            <a:r>
              <a:rPr lang="en-US" b="1" dirty="0"/>
              <a:t> </a:t>
            </a:r>
            <a:r>
              <a:rPr lang="en-US" b="1" dirty="0" err="1"/>
              <a:t>industrije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otvaranja</a:t>
            </a:r>
            <a:r>
              <a:rPr lang="en-US" b="1" dirty="0"/>
              <a:t> </a:t>
            </a:r>
            <a:r>
              <a:rPr lang="en-US" b="1" dirty="0" err="1"/>
              <a:t>novih</a:t>
            </a:r>
            <a:r>
              <a:rPr lang="en-US" b="1" dirty="0"/>
              <a:t> </a:t>
            </a:r>
            <a:r>
              <a:rPr lang="en-US" b="1" dirty="0" err="1"/>
              <a:t>radnih</a:t>
            </a:r>
            <a:r>
              <a:rPr lang="en-US" b="1" dirty="0"/>
              <a:t> </a:t>
            </a:r>
            <a:r>
              <a:rPr lang="en-US" b="1" dirty="0" err="1"/>
              <a:t>mjesta</a:t>
            </a:r>
            <a:r>
              <a:rPr lang="en-US" b="1" dirty="0"/>
              <a:t> </a:t>
            </a:r>
            <a:endParaRPr lang="sr-Latn-RS" dirty="0"/>
          </a:p>
          <a:p>
            <a:r>
              <a:rPr lang="en-US" dirty="0" err="1"/>
              <a:t>Otvaranje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radnih</a:t>
            </a:r>
            <a:r>
              <a:rPr lang="en-US" dirty="0"/>
              <a:t> </a:t>
            </a:r>
            <a:r>
              <a:rPr lang="en-US" dirty="0" err="1"/>
              <a:t>mjesta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doprinosi</a:t>
            </a:r>
            <a:r>
              <a:rPr lang="en-US" dirty="0"/>
              <a:t>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nezaposlenosti</a:t>
            </a:r>
            <a:r>
              <a:rPr lang="en-US" dirty="0"/>
              <a:t> u </a:t>
            </a:r>
            <a:r>
              <a:rPr lang="en-US" dirty="0" err="1"/>
              <a:t>lokalnoj</a:t>
            </a:r>
            <a:r>
              <a:rPr lang="en-US" dirty="0"/>
              <a:t> </a:t>
            </a:r>
            <a:r>
              <a:rPr lang="en-US" dirty="0" err="1"/>
              <a:t>zajednici</a:t>
            </a:r>
            <a:r>
              <a:rPr lang="sr-Latn-RS" dirty="0"/>
              <a:t>.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 </a:t>
            </a:r>
            <a:r>
              <a:rPr lang="en-US" dirty="0" err="1"/>
              <a:t>aluminijumskih</a:t>
            </a:r>
            <a:r>
              <a:rPr lang="en-US" dirty="0"/>
              <a:t> </a:t>
            </a:r>
            <a:r>
              <a:rPr lang="en-US" dirty="0" err="1"/>
              <a:t>stubova</a:t>
            </a:r>
            <a:r>
              <a:rPr lang="en-US" dirty="0"/>
              <a:t> </a:t>
            </a:r>
            <a:r>
              <a:rPr lang="en-US" dirty="0" err="1"/>
              <a:t>podstiče</a:t>
            </a:r>
            <a:r>
              <a:rPr lang="en-US" dirty="0"/>
              <a:t> </a:t>
            </a:r>
            <a:r>
              <a:rPr lang="en-US" dirty="0" err="1"/>
              <a:t>potražnju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sirovinama</a:t>
            </a:r>
            <a:r>
              <a:rPr lang="en-US" dirty="0"/>
              <a:t>, </a:t>
            </a:r>
            <a:r>
              <a:rPr lang="en-US" dirty="0" err="1"/>
              <a:t>uslugama</a:t>
            </a:r>
            <a:r>
              <a:rPr lang="en-US" dirty="0"/>
              <a:t> </a:t>
            </a:r>
            <a:r>
              <a:rPr lang="en-US" dirty="0" err="1"/>
              <a:t>prevoza</a:t>
            </a:r>
            <a:r>
              <a:rPr lang="en-US" dirty="0"/>
              <a:t>, </a:t>
            </a:r>
            <a:r>
              <a:rPr lang="en-US" dirty="0" err="1"/>
              <a:t>logistike</a:t>
            </a:r>
            <a:r>
              <a:rPr lang="en-US" dirty="0"/>
              <a:t>, </a:t>
            </a:r>
            <a:r>
              <a:rPr lang="en-US" dirty="0" err="1"/>
              <a:t>održavanja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.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i="1" dirty="0"/>
              <a:t>domino </a:t>
            </a:r>
            <a:r>
              <a:rPr lang="en-US" i="1" dirty="0" err="1"/>
              <a:t>efekat</a:t>
            </a:r>
            <a:r>
              <a:rPr lang="en-US" i="1" dirty="0"/>
              <a:t> </a:t>
            </a:r>
            <a:r>
              <a:rPr lang="en-US" dirty="0" err="1"/>
              <a:t>doprinosi</a:t>
            </a:r>
            <a:r>
              <a:rPr lang="en-US" dirty="0"/>
              <a:t> </a:t>
            </a:r>
            <a:r>
              <a:rPr lang="en-US" dirty="0" err="1"/>
              <a:t>širenju</a:t>
            </a:r>
            <a:r>
              <a:rPr lang="en-US" dirty="0"/>
              <a:t> </a:t>
            </a:r>
            <a:r>
              <a:rPr lang="en-US" dirty="0" err="1"/>
              <a:t>lokalne</a:t>
            </a:r>
            <a:r>
              <a:rPr lang="en-US" dirty="0"/>
              <a:t> </a:t>
            </a:r>
            <a:r>
              <a:rPr lang="en-US" dirty="0" err="1"/>
              <a:t>industrijske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generisanju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radnih</a:t>
            </a:r>
            <a:r>
              <a:rPr lang="en-US" dirty="0"/>
              <a:t> m</a:t>
            </a:r>
            <a:r>
              <a:rPr lang="sr-Latn-RS" dirty="0"/>
              <a:t>j</a:t>
            </a:r>
            <a:r>
              <a:rPr lang="en-US" dirty="0" err="1"/>
              <a:t>esta</a:t>
            </a:r>
            <a:r>
              <a:rPr lang="en-US" dirty="0"/>
              <a:t>.</a:t>
            </a:r>
            <a:r>
              <a:rPr lang="sr-Latn-R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zapošljavanje</a:t>
            </a:r>
            <a:r>
              <a:rPr lang="en-US" dirty="0"/>
              <a:t> </a:t>
            </a:r>
            <a:r>
              <a:rPr lang="en-US" dirty="0" err="1"/>
              <a:t>dovode</a:t>
            </a:r>
            <a:r>
              <a:rPr lang="en-US" dirty="0"/>
              <a:t> do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od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doprinosa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lokalne</a:t>
            </a:r>
            <a:r>
              <a:rPr lang="en-US" dirty="0"/>
              <a:t> </a:t>
            </a:r>
            <a:r>
              <a:rPr lang="en-US" dirty="0" err="1"/>
              <a:t>budžete</a:t>
            </a:r>
            <a:r>
              <a:rPr lang="en-US" dirty="0"/>
              <a:t>. </a:t>
            </a:r>
            <a:r>
              <a:rPr lang="en-US" dirty="0" err="1"/>
              <a:t>Podsticanjem</a:t>
            </a:r>
            <a:r>
              <a:rPr lang="en-US" dirty="0"/>
              <a:t> </a:t>
            </a:r>
            <a:r>
              <a:rPr lang="en-US" dirty="0" err="1"/>
              <a:t>domaće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se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uvozom</a:t>
            </a:r>
            <a:r>
              <a:rPr lang="en-US" dirty="0"/>
              <a:t> </a:t>
            </a:r>
            <a:r>
              <a:rPr lang="en-US" dirty="0" err="1"/>
              <a:t>sličnih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pozitivno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trgovinski</a:t>
            </a:r>
            <a:r>
              <a:rPr lang="en-US" dirty="0"/>
              <a:t> </a:t>
            </a:r>
            <a:r>
              <a:rPr lang="en-US" dirty="0" err="1"/>
              <a:t>bilans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. </a:t>
            </a:r>
            <a:r>
              <a:rPr lang="en-US" dirty="0" err="1"/>
              <a:t>Takođe</a:t>
            </a:r>
            <a:r>
              <a:rPr lang="en-US" dirty="0"/>
              <a:t>, </a:t>
            </a:r>
            <a:r>
              <a:rPr lang="en-US" dirty="0" err="1"/>
              <a:t>lokalni</a:t>
            </a:r>
            <a:r>
              <a:rPr lang="en-US" dirty="0"/>
              <a:t> </a:t>
            </a:r>
            <a:r>
              <a:rPr lang="en-US" dirty="0" err="1"/>
              <a:t>proizvođači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postati</a:t>
            </a:r>
            <a:r>
              <a:rPr lang="en-US" dirty="0"/>
              <a:t> </a:t>
            </a:r>
            <a:r>
              <a:rPr lang="en-US" dirty="0" err="1"/>
              <a:t>konkurentni</a:t>
            </a:r>
            <a:r>
              <a:rPr lang="en-US" dirty="0"/>
              <a:t> </a:t>
            </a:r>
            <a:r>
              <a:rPr lang="en-US" dirty="0" err="1"/>
              <a:t>izvoznici</a:t>
            </a:r>
            <a:r>
              <a:rPr lang="sr-Latn-RS" dirty="0"/>
              <a:t>. </a:t>
            </a:r>
            <a:r>
              <a:rPr lang="en-US" dirty="0" err="1"/>
              <a:t>Otvaranje</a:t>
            </a:r>
            <a:r>
              <a:rPr lang="en-US" dirty="0"/>
              <a:t> </a:t>
            </a:r>
            <a:r>
              <a:rPr lang="en-US" dirty="0" err="1"/>
              <a:t>proizvodnog</a:t>
            </a:r>
            <a:r>
              <a:rPr lang="en-US" dirty="0"/>
              <a:t> </a:t>
            </a:r>
            <a:r>
              <a:rPr lang="en-US" dirty="0" err="1"/>
              <a:t>pogona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privući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 u </a:t>
            </a:r>
            <a:r>
              <a:rPr lang="en-US" dirty="0" err="1"/>
              <a:t>industrijsku</a:t>
            </a:r>
            <a:r>
              <a:rPr lang="en-US" dirty="0"/>
              <a:t> </a:t>
            </a:r>
            <a:r>
              <a:rPr lang="en-US" dirty="0" err="1"/>
              <a:t>zonu</a:t>
            </a:r>
            <a:r>
              <a:rPr lang="en-US" dirty="0"/>
              <a:t>, </a:t>
            </a:r>
            <a:r>
              <a:rPr lang="en-US" dirty="0" err="1"/>
              <a:t>stvarajući</a:t>
            </a:r>
            <a:r>
              <a:rPr lang="en-US" dirty="0"/>
              <a:t> </a:t>
            </a:r>
            <a:r>
              <a:rPr lang="en-US" dirty="0" err="1"/>
              <a:t>klaster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industrija</a:t>
            </a:r>
            <a:r>
              <a:rPr lang="en-US" dirty="0"/>
              <a:t>. </a:t>
            </a:r>
            <a:endParaRPr lang="sr-Latn-RS" dirty="0"/>
          </a:p>
          <a:p>
            <a:pPr>
              <a:buFont typeface="Wingdings" panose="05000000000000000000" pitchFamily="2" charset="2"/>
              <a:buChar char="Ø"/>
            </a:pPr>
            <a:r>
              <a:rPr lang="sr-Latn-RS" b="1" dirty="0"/>
              <a:t> </a:t>
            </a:r>
            <a:r>
              <a:rPr lang="en-US" b="1" dirty="0" err="1"/>
              <a:t>Razvoj</a:t>
            </a:r>
            <a:r>
              <a:rPr lang="en-US" b="1" dirty="0"/>
              <a:t> </a:t>
            </a:r>
            <a:r>
              <a:rPr lang="en-US" b="1" dirty="0" err="1"/>
              <a:t>dobavljačkog</a:t>
            </a:r>
            <a:r>
              <a:rPr lang="en-US" b="1" dirty="0"/>
              <a:t> </a:t>
            </a:r>
            <a:r>
              <a:rPr lang="en-US" b="1" dirty="0" err="1"/>
              <a:t>lanca</a:t>
            </a:r>
            <a:endParaRPr lang="sr-Latn-RS" dirty="0"/>
          </a:p>
          <a:p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dobavljačkog</a:t>
            </a:r>
            <a:r>
              <a:rPr lang="en-US" dirty="0"/>
              <a:t> </a:t>
            </a:r>
            <a:r>
              <a:rPr lang="en-US" dirty="0" err="1"/>
              <a:t>lanca</a:t>
            </a:r>
            <a:r>
              <a:rPr lang="en-US" dirty="0"/>
              <a:t> </a:t>
            </a:r>
            <a:r>
              <a:rPr lang="en-US" dirty="0" err="1"/>
              <a:t>podrazumijeva</a:t>
            </a:r>
            <a:r>
              <a:rPr lang="en-US" dirty="0"/>
              <a:t> </a:t>
            </a:r>
            <a:r>
              <a:rPr lang="en-US" dirty="0" err="1"/>
              <a:t>veću</a:t>
            </a:r>
            <a:r>
              <a:rPr lang="en-US" dirty="0"/>
              <a:t> </a:t>
            </a:r>
            <a:r>
              <a:rPr lang="en-US" dirty="0" err="1"/>
              <a:t>angažovanost</a:t>
            </a:r>
            <a:r>
              <a:rPr lang="en-US" dirty="0"/>
              <a:t> </a:t>
            </a:r>
            <a:r>
              <a:rPr lang="en-US" dirty="0" err="1"/>
              <a:t>lokalnih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regionalnih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snabd</a:t>
            </a:r>
            <a:r>
              <a:rPr lang="sr-Latn-RS" dirty="0"/>
              <a:t>ij</a:t>
            </a:r>
            <a:r>
              <a:rPr lang="en-US" dirty="0" err="1"/>
              <a:t>evanje</a:t>
            </a:r>
            <a:r>
              <a:rPr lang="en-US" dirty="0"/>
              <a:t> </a:t>
            </a:r>
            <a:r>
              <a:rPr lang="en-US" dirty="0" err="1"/>
              <a:t>sirovinama</a:t>
            </a:r>
            <a:r>
              <a:rPr lang="en-US" dirty="0"/>
              <a:t>, </a:t>
            </a:r>
            <a:r>
              <a:rPr lang="en-US" dirty="0" err="1"/>
              <a:t>alatima</a:t>
            </a:r>
            <a:r>
              <a:rPr lang="en-US" dirty="0"/>
              <a:t>, </a:t>
            </a:r>
            <a:r>
              <a:rPr lang="en-US" dirty="0" err="1"/>
              <a:t>transportom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logističkim</a:t>
            </a:r>
            <a:r>
              <a:rPr lang="en-US" dirty="0"/>
              <a:t> </a:t>
            </a:r>
            <a:r>
              <a:rPr lang="en-US" dirty="0" err="1"/>
              <a:t>uslugama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err="1"/>
              <a:t>širi</a:t>
            </a:r>
            <a:r>
              <a:rPr lang="en-US" dirty="0"/>
              <a:t> </a:t>
            </a:r>
            <a:r>
              <a:rPr lang="en-US" dirty="0" err="1"/>
              <a:t>ekonomska</a:t>
            </a:r>
            <a:r>
              <a:rPr lang="en-US" dirty="0"/>
              <a:t> </a:t>
            </a:r>
            <a:r>
              <a:rPr lang="en-US" dirty="0" err="1"/>
              <a:t>aktivnost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doprinosi</a:t>
            </a:r>
            <a:r>
              <a:rPr lang="en-US" dirty="0"/>
              <a:t>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industrija</a:t>
            </a:r>
            <a:r>
              <a:rPr lang="en-US" dirty="0"/>
              <a:t>.</a:t>
            </a:r>
            <a:r>
              <a:rPr lang="sr-Latn-RS" dirty="0"/>
              <a:t> </a:t>
            </a:r>
            <a:r>
              <a:rPr lang="en-US" dirty="0" err="1"/>
              <a:t>Povećana</a:t>
            </a:r>
            <a:r>
              <a:rPr lang="en-US" dirty="0"/>
              <a:t> </a:t>
            </a:r>
            <a:r>
              <a:rPr lang="en-US" dirty="0" err="1"/>
              <a:t>potražnja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RS" dirty="0"/>
              <a:t>inputima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uslugama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podstiče</a:t>
            </a:r>
            <a:r>
              <a:rPr lang="en-US" dirty="0"/>
              <a:t> </a:t>
            </a:r>
            <a:r>
              <a:rPr lang="en-US" dirty="0" err="1"/>
              <a:t>zapošljavanje</a:t>
            </a:r>
            <a:r>
              <a:rPr lang="en-US" dirty="0"/>
              <a:t> u </a:t>
            </a:r>
            <a:r>
              <a:rPr lang="en-US" dirty="0" err="1"/>
              <a:t>kompanijama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</a:t>
            </a:r>
            <a:r>
              <a:rPr lang="sr-Latn-RS" dirty="0"/>
              <a:t>i</a:t>
            </a:r>
            <a:r>
              <a:rPr lang="en-US" dirty="0"/>
              <a:t>o </a:t>
            </a:r>
            <a:r>
              <a:rPr lang="en-US" dirty="0" err="1"/>
              <a:t>dobavljačkog</a:t>
            </a:r>
            <a:r>
              <a:rPr lang="en-US" dirty="0"/>
              <a:t> </a:t>
            </a:r>
            <a:r>
              <a:rPr lang="en-US" dirty="0" err="1"/>
              <a:t>lanca</a:t>
            </a:r>
            <a:r>
              <a:rPr lang="en-US" dirty="0"/>
              <a:t>. </a:t>
            </a:r>
            <a:endParaRPr lang="sr-Latn-RS" dirty="0"/>
          </a:p>
          <a:p>
            <a:pPr>
              <a:buFont typeface="Wingdings" panose="05000000000000000000" pitchFamily="2" charset="2"/>
              <a:buChar char="Ø"/>
            </a:pPr>
            <a:r>
              <a:rPr lang="sr-Latn-RS" b="1" dirty="0"/>
              <a:t> </a:t>
            </a:r>
            <a:r>
              <a:rPr lang="en-US" b="1" dirty="0" err="1"/>
              <a:t>Smanjenje</a:t>
            </a:r>
            <a:r>
              <a:rPr lang="en-US" b="1" dirty="0"/>
              <a:t> </a:t>
            </a:r>
            <a:r>
              <a:rPr lang="en-US" b="1" dirty="0" err="1"/>
              <a:t>energetskih</a:t>
            </a:r>
            <a:r>
              <a:rPr lang="en-US" b="1" dirty="0"/>
              <a:t> </a:t>
            </a:r>
            <a:r>
              <a:rPr lang="en-US" b="1" dirty="0" err="1"/>
              <a:t>gubitaka</a:t>
            </a:r>
            <a:r>
              <a:rPr lang="en-US" b="1" dirty="0"/>
              <a:t> u </a:t>
            </a:r>
            <a:r>
              <a:rPr lang="en-US" b="1" dirty="0" err="1"/>
              <a:t>prenosu</a:t>
            </a:r>
            <a:endParaRPr lang="sr-Latn-RS" dirty="0"/>
          </a:p>
          <a:p>
            <a:r>
              <a:rPr lang="en-US" dirty="0"/>
              <a:t> </a:t>
            </a:r>
            <a:r>
              <a:rPr lang="en-US" dirty="0" err="1"/>
              <a:t>Aluminijumski</a:t>
            </a:r>
            <a:r>
              <a:rPr lang="en-US" dirty="0"/>
              <a:t> </a:t>
            </a:r>
            <a:r>
              <a:rPr lang="en-US" dirty="0" err="1"/>
              <a:t>stubovi</a:t>
            </a:r>
            <a:r>
              <a:rPr lang="en-US" dirty="0"/>
              <a:t> </a:t>
            </a:r>
            <a:r>
              <a:rPr lang="en-US" dirty="0" err="1"/>
              <a:t>smanjuju</a:t>
            </a:r>
            <a:r>
              <a:rPr lang="en-US" dirty="0"/>
              <a:t> </a:t>
            </a:r>
            <a:r>
              <a:rPr lang="en-US" dirty="0" err="1"/>
              <a:t>gubitke</a:t>
            </a:r>
            <a:r>
              <a:rPr lang="en-US" dirty="0"/>
              <a:t> u </a:t>
            </a:r>
            <a:r>
              <a:rPr lang="en-US" dirty="0" err="1"/>
              <a:t>prenosu</a:t>
            </a:r>
            <a:r>
              <a:rPr lang="en-US" dirty="0"/>
              <a:t> </a:t>
            </a:r>
            <a:r>
              <a:rPr lang="en-US" dirty="0" err="1"/>
              <a:t>električne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.</a:t>
            </a:r>
            <a:r>
              <a:rPr lang="sr-Latn-RS" dirty="0"/>
              <a:t> </a:t>
            </a:r>
            <a:r>
              <a:rPr lang="en-US" dirty="0"/>
              <a:t>Manji </a:t>
            </a:r>
            <a:r>
              <a:rPr lang="en-US" dirty="0" err="1"/>
              <a:t>energetski</a:t>
            </a:r>
            <a:r>
              <a:rPr lang="en-US" dirty="0"/>
              <a:t> </a:t>
            </a:r>
            <a:r>
              <a:rPr lang="en-US" dirty="0" err="1"/>
              <a:t>gubici</a:t>
            </a:r>
            <a:r>
              <a:rPr lang="en-US" dirty="0"/>
              <a:t> </a:t>
            </a:r>
            <a:r>
              <a:rPr lang="en-US" dirty="0" err="1"/>
              <a:t>znače</a:t>
            </a:r>
            <a:r>
              <a:rPr lang="en-US" dirty="0"/>
              <a:t> da je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proizvesti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postizanje</a:t>
            </a:r>
            <a:r>
              <a:rPr lang="en-US" dirty="0"/>
              <a:t> </a:t>
            </a:r>
            <a:r>
              <a:rPr lang="en-US" dirty="0" err="1"/>
              <a:t>istog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isporuke</a:t>
            </a:r>
            <a:r>
              <a:rPr lang="en-US" dirty="0"/>
              <a:t> </a:t>
            </a:r>
            <a:r>
              <a:rPr lang="en-US" dirty="0" err="1"/>
              <a:t>krajnjim</a:t>
            </a:r>
            <a:r>
              <a:rPr lang="en-US" dirty="0"/>
              <a:t> </a:t>
            </a:r>
            <a:r>
              <a:rPr lang="en-US" dirty="0" err="1"/>
              <a:t>korisnicima</a:t>
            </a:r>
            <a:r>
              <a:rPr lang="en-US" dirty="0"/>
              <a:t>. To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, </a:t>
            </a:r>
            <a:r>
              <a:rPr lang="en-US" dirty="0" err="1"/>
              <a:t>prenosa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distribucije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, </a:t>
            </a:r>
            <a:r>
              <a:rPr lang="en-US" dirty="0" err="1"/>
              <a:t>čineći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efikasnijim</a:t>
            </a:r>
            <a:r>
              <a:rPr lang="en-US" dirty="0"/>
              <a:t>.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veću</a:t>
            </a:r>
            <a:r>
              <a:rPr lang="en-US" dirty="0"/>
              <a:t> </a:t>
            </a:r>
            <a:r>
              <a:rPr lang="en-US" dirty="0" err="1"/>
              <a:t>količinu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 </a:t>
            </a:r>
            <a:r>
              <a:rPr lang="en-US" dirty="0" err="1"/>
              <a:t>dostupnu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distributera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operatora</a:t>
            </a:r>
            <a:r>
              <a:rPr lang="en-US" dirty="0"/>
              <a:t> </a:t>
            </a:r>
            <a:r>
              <a:rPr lang="en-US" dirty="0" err="1"/>
              <a:t>prenosnih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.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74877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097" y="132734"/>
            <a:ext cx="11142406" cy="5980471"/>
          </a:xfrm>
        </p:spPr>
        <p:txBody>
          <a:bodyPr>
            <a:normAutofit fontScale="85000" lnSpcReduction="20000"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sr-Latn-RS" sz="20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Efekti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zdravlje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bezb</a:t>
            </a:r>
            <a:r>
              <a:rPr lang="sr-Latn-RS" sz="2400" b="1" dirty="0">
                <a:solidFill>
                  <a:srgbClr val="FF0000"/>
                </a:solidFill>
              </a:rPr>
              <a:t>j</a:t>
            </a:r>
            <a:r>
              <a:rPr lang="en-US" sz="2400" b="1" dirty="0" err="1">
                <a:solidFill>
                  <a:srgbClr val="FF0000"/>
                </a:solidFill>
              </a:rPr>
              <a:t>ednost</a:t>
            </a:r>
            <a:endParaRPr lang="sr-Latn-RS" sz="24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</a:t>
            </a:r>
            <a:r>
              <a:rPr lang="en-US" b="1" dirty="0" err="1"/>
              <a:t>Eliminacija</a:t>
            </a:r>
            <a:r>
              <a:rPr lang="en-US" b="1" dirty="0"/>
              <a:t> </a:t>
            </a:r>
            <a:r>
              <a:rPr lang="en-US" b="1" dirty="0" err="1"/>
              <a:t>toksičnih</a:t>
            </a:r>
            <a:r>
              <a:rPr lang="en-US" b="1" dirty="0"/>
              <a:t> </a:t>
            </a:r>
            <a:r>
              <a:rPr lang="en-US" b="1" dirty="0" err="1"/>
              <a:t>hemikalija</a:t>
            </a:r>
            <a:endParaRPr lang="sr-Latn-RS" dirty="0"/>
          </a:p>
          <a:p>
            <a:r>
              <a:rPr lang="en-US" dirty="0"/>
              <a:t>Kao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rečeno</a:t>
            </a:r>
            <a:r>
              <a:rPr lang="en-US" dirty="0"/>
              <a:t>, </a:t>
            </a:r>
            <a:r>
              <a:rPr lang="en-US" dirty="0" err="1"/>
              <a:t>drveni</a:t>
            </a:r>
            <a:r>
              <a:rPr lang="en-US" dirty="0"/>
              <a:t> </a:t>
            </a:r>
            <a:r>
              <a:rPr lang="en-US" dirty="0" err="1"/>
              <a:t>stubovi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tretiraju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impregnaciju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toksične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kancerogene</a:t>
            </a:r>
            <a:r>
              <a:rPr lang="en-US" dirty="0"/>
              <a:t> </a:t>
            </a:r>
            <a:r>
              <a:rPr lang="en-US" dirty="0" err="1"/>
              <a:t>supstance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policiklične</a:t>
            </a:r>
            <a:r>
              <a:rPr lang="en-US" dirty="0"/>
              <a:t> </a:t>
            </a:r>
            <a:r>
              <a:rPr lang="en-US" dirty="0" err="1"/>
              <a:t>aromatične</a:t>
            </a:r>
            <a:r>
              <a:rPr lang="en-US" dirty="0"/>
              <a:t> </a:t>
            </a:r>
            <a:r>
              <a:rPr lang="en-US" dirty="0" err="1"/>
              <a:t>ugljovodonike</a:t>
            </a:r>
            <a:r>
              <a:rPr lang="en-US" dirty="0"/>
              <a:t> – PAH). Ove </a:t>
            </a:r>
            <a:r>
              <a:rPr lang="en-US" dirty="0" err="1"/>
              <a:t>hemikalije</a:t>
            </a:r>
            <a:r>
              <a:rPr lang="en-US" dirty="0"/>
              <a:t> se </a:t>
            </a:r>
            <a:r>
              <a:rPr lang="en-US" dirty="0" err="1"/>
              <a:t>vremenom</a:t>
            </a:r>
            <a:r>
              <a:rPr lang="en-US" dirty="0"/>
              <a:t> </a:t>
            </a:r>
            <a:r>
              <a:rPr lang="en-US" dirty="0" err="1"/>
              <a:t>ispiraju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zaga</a:t>
            </a:r>
            <a:r>
              <a:rPr lang="sr-Latn-RS" dirty="0"/>
              <a:t>diti </a:t>
            </a:r>
            <a:r>
              <a:rPr lang="en-US" dirty="0" err="1"/>
              <a:t>tlo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vodotokove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ugrožavaju</a:t>
            </a:r>
            <a:r>
              <a:rPr lang="en-US" dirty="0"/>
              <a:t> </a:t>
            </a:r>
            <a:r>
              <a:rPr lang="en-US" dirty="0" err="1"/>
              <a:t>zdravlje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ekosistema</a:t>
            </a:r>
            <a:r>
              <a:rPr lang="en-US" dirty="0"/>
              <a:t>.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sr-Latn-RS" dirty="0"/>
              <a:t>koristi </a:t>
            </a:r>
            <a:r>
              <a:rPr lang="en-US" dirty="0"/>
              <a:t>se </a:t>
            </a:r>
            <a:r>
              <a:rPr lang="en-US" dirty="0" err="1"/>
              <a:t>ogledaju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zdravstvene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vezane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bolesti</a:t>
            </a:r>
            <a:r>
              <a:rPr lang="en-US" dirty="0"/>
              <a:t> </a:t>
            </a:r>
            <a:r>
              <a:rPr lang="en-US" dirty="0" err="1"/>
              <a:t>izazvane</a:t>
            </a:r>
            <a:r>
              <a:rPr lang="en-US" dirty="0"/>
              <a:t> </a:t>
            </a:r>
            <a:r>
              <a:rPr lang="en-US" dirty="0" err="1"/>
              <a:t>hemijskom</a:t>
            </a:r>
            <a:r>
              <a:rPr lang="en-US" dirty="0"/>
              <a:t> </a:t>
            </a:r>
            <a:r>
              <a:rPr lang="en-US" dirty="0" err="1"/>
              <a:t>kontaminacijom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sanacije</a:t>
            </a:r>
            <a:r>
              <a:rPr lang="en-US" dirty="0"/>
              <a:t> </a:t>
            </a:r>
            <a:r>
              <a:rPr lang="en-US" dirty="0" err="1"/>
              <a:t>zagađenog</a:t>
            </a:r>
            <a:r>
              <a:rPr lang="en-US" dirty="0"/>
              <a:t> </a:t>
            </a:r>
            <a:r>
              <a:rPr lang="en-US" dirty="0" err="1"/>
              <a:t>zemljišta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voda</a:t>
            </a:r>
            <a:r>
              <a:rPr lang="en-US" dirty="0"/>
              <a:t>.</a:t>
            </a:r>
            <a:endParaRPr lang="sr-Latn-RS" dirty="0"/>
          </a:p>
          <a:p>
            <a:pPr>
              <a:buFont typeface="Wingdings" panose="05000000000000000000" pitchFamily="2" charset="2"/>
              <a:buChar char="Ø"/>
            </a:pPr>
            <a:r>
              <a:rPr lang="sr-Latn-RS" b="1" dirty="0"/>
              <a:t> </a:t>
            </a:r>
            <a:r>
              <a:rPr lang="en-US" b="1" dirty="0" err="1"/>
              <a:t>Smanjenje</a:t>
            </a:r>
            <a:r>
              <a:rPr lang="en-US" b="1" dirty="0"/>
              <a:t> </a:t>
            </a:r>
            <a:r>
              <a:rPr lang="en-US" b="1" dirty="0" err="1"/>
              <a:t>emisije</a:t>
            </a:r>
            <a:r>
              <a:rPr lang="en-US" b="1" dirty="0"/>
              <a:t> </a:t>
            </a:r>
            <a:r>
              <a:rPr lang="en-US" b="1" dirty="0" err="1"/>
              <a:t>prašine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zagađenja</a:t>
            </a:r>
            <a:r>
              <a:rPr lang="en-US" b="1" dirty="0"/>
              <a:t> </a:t>
            </a:r>
            <a:r>
              <a:rPr lang="en-US" b="1" dirty="0" err="1"/>
              <a:t>tokom</a:t>
            </a:r>
            <a:r>
              <a:rPr lang="en-US" b="1" dirty="0"/>
              <a:t> </a:t>
            </a:r>
            <a:r>
              <a:rPr lang="en-US" b="1" dirty="0" err="1"/>
              <a:t>proizvodnje</a:t>
            </a:r>
            <a:endParaRPr lang="sr-Latn-RS" dirty="0"/>
          </a:p>
          <a:p>
            <a:r>
              <a:rPr lang="en-US" dirty="0" err="1"/>
              <a:t>Betonski</a:t>
            </a:r>
            <a:r>
              <a:rPr lang="en-US" dirty="0"/>
              <a:t> </a:t>
            </a:r>
            <a:r>
              <a:rPr lang="en-US" dirty="0" err="1"/>
              <a:t>stubovi</a:t>
            </a:r>
            <a:r>
              <a:rPr lang="en-US" dirty="0"/>
              <a:t> </a:t>
            </a:r>
            <a:r>
              <a:rPr lang="en-US" dirty="0" err="1"/>
              <a:t>proizvode</a:t>
            </a:r>
            <a:r>
              <a:rPr lang="en-US" dirty="0"/>
              <a:t> se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procese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količine</a:t>
            </a:r>
            <a:r>
              <a:rPr lang="en-US" dirty="0"/>
              <a:t> </a:t>
            </a:r>
            <a:r>
              <a:rPr lang="en-US" dirty="0" err="1"/>
              <a:t>cementa</a:t>
            </a:r>
            <a:r>
              <a:rPr lang="en-US" dirty="0"/>
              <a:t>, </a:t>
            </a:r>
            <a:r>
              <a:rPr lang="en-US" dirty="0" err="1"/>
              <a:t>čija</a:t>
            </a:r>
            <a:r>
              <a:rPr lang="en-US" dirty="0"/>
              <a:t> </a:t>
            </a:r>
            <a:r>
              <a:rPr lang="en-US" dirty="0" err="1"/>
              <a:t>proizvodnja</a:t>
            </a:r>
            <a:r>
              <a:rPr lang="en-US" dirty="0"/>
              <a:t> </a:t>
            </a:r>
            <a:r>
              <a:rPr lang="en-US" dirty="0" err="1"/>
              <a:t>oslobađa</a:t>
            </a:r>
            <a:r>
              <a:rPr lang="en-US" dirty="0"/>
              <a:t> </a:t>
            </a:r>
            <a:r>
              <a:rPr lang="en-US" dirty="0" err="1"/>
              <a:t>prašinu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gasove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respiratorno</a:t>
            </a:r>
            <a:r>
              <a:rPr lang="en-US" dirty="0"/>
              <a:t> </a:t>
            </a:r>
            <a:r>
              <a:rPr lang="en-US" dirty="0" err="1"/>
              <a:t>zdravlje</a:t>
            </a:r>
            <a:r>
              <a:rPr lang="en-US" dirty="0"/>
              <a:t>. </a:t>
            </a:r>
            <a:r>
              <a:rPr lang="en-US" dirty="0" err="1"/>
              <a:t>Aluminijumski</a:t>
            </a:r>
            <a:r>
              <a:rPr lang="en-US" dirty="0"/>
              <a:t> </a:t>
            </a:r>
            <a:r>
              <a:rPr lang="en-US" dirty="0" err="1"/>
              <a:t>stubovi</a:t>
            </a:r>
            <a:r>
              <a:rPr lang="en-US" dirty="0"/>
              <a:t> se </a:t>
            </a:r>
            <a:r>
              <a:rPr lang="en-US" dirty="0" err="1"/>
              <a:t>proizvode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prašine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doprinosi</a:t>
            </a:r>
            <a:r>
              <a:rPr lang="en-US" dirty="0"/>
              <a:t> </a:t>
            </a:r>
            <a:r>
              <a:rPr lang="en-US" dirty="0" err="1"/>
              <a:t>čistijem</a:t>
            </a:r>
            <a:r>
              <a:rPr lang="en-US" dirty="0"/>
              <a:t> </a:t>
            </a:r>
            <a:r>
              <a:rPr lang="en-US" dirty="0" err="1"/>
              <a:t>radnom</a:t>
            </a:r>
            <a:r>
              <a:rPr lang="en-US" dirty="0"/>
              <a:t> </a:t>
            </a:r>
            <a:r>
              <a:rPr lang="en-US" dirty="0" err="1"/>
              <a:t>okruženju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nižem</a:t>
            </a:r>
            <a:r>
              <a:rPr lang="en-US" dirty="0"/>
              <a:t> </a:t>
            </a:r>
            <a:r>
              <a:rPr lang="en-US" dirty="0" err="1"/>
              <a:t>zagađenju</a:t>
            </a:r>
            <a:r>
              <a:rPr lang="en-US" dirty="0"/>
              <a:t> </a:t>
            </a:r>
            <a:r>
              <a:rPr lang="en-US" dirty="0" err="1"/>
              <a:t>vazduha</a:t>
            </a:r>
            <a:r>
              <a:rPr lang="en-US" dirty="0"/>
              <a:t>.</a:t>
            </a:r>
            <a:endParaRPr lang="sr-Latn-RS" dirty="0"/>
          </a:p>
          <a:p>
            <a:pPr>
              <a:buFont typeface="Wingdings" panose="05000000000000000000" pitchFamily="2" charset="2"/>
              <a:buChar char="Ø"/>
            </a:pPr>
            <a:r>
              <a:rPr lang="sr-Latn-RS" b="1" dirty="0"/>
              <a:t> </a:t>
            </a:r>
            <a:r>
              <a:rPr lang="en-US" b="1" dirty="0" err="1"/>
              <a:t>Poboljšana</a:t>
            </a:r>
            <a:r>
              <a:rPr lang="en-US" b="1" dirty="0"/>
              <a:t> </a:t>
            </a:r>
            <a:r>
              <a:rPr lang="en-US" b="1" dirty="0" err="1"/>
              <a:t>otpornost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koroziju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smanjenje</a:t>
            </a:r>
            <a:r>
              <a:rPr lang="en-US" b="1" dirty="0"/>
              <a:t> </a:t>
            </a:r>
            <a:r>
              <a:rPr lang="en-US" b="1" dirty="0" err="1"/>
              <a:t>kontakta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štetnim</a:t>
            </a:r>
            <a:r>
              <a:rPr lang="en-US" b="1" dirty="0"/>
              <a:t> </a:t>
            </a:r>
            <a:r>
              <a:rPr lang="en-US" b="1" dirty="0" err="1"/>
              <a:t>materijama</a:t>
            </a:r>
            <a:endParaRPr lang="sr-Latn-RS" dirty="0"/>
          </a:p>
          <a:p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čeličnih</a:t>
            </a:r>
            <a:r>
              <a:rPr lang="en-US" dirty="0"/>
              <a:t> </a:t>
            </a:r>
            <a:r>
              <a:rPr lang="en-US" dirty="0" err="1"/>
              <a:t>stubova</a:t>
            </a:r>
            <a:r>
              <a:rPr lang="en-US" dirty="0"/>
              <a:t>, </a:t>
            </a:r>
            <a:r>
              <a:rPr lang="en-US" dirty="0" err="1"/>
              <a:t>aluminijumski</a:t>
            </a:r>
            <a:r>
              <a:rPr lang="en-US" dirty="0"/>
              <a:t> </a:t>
            </a:r>
            <a:r>
              <a:rPr lang="en-US" dirty="0" err="1"/>
              <a:t>stubovi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prirodnu</a:t>
            </a:r>
            <a:r>
              <a:rPr lang="en-US" dirty="0"/>
              <a:t> </a:t>
            </a:r>
            <a:r>
              <a:rPr lang="en-US" dirty="0" err="1"/>
              <a:t>otpornost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koroziju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potrebu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hemijskim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površine</a:t>
            </a:r>
            <a:r>
              <a:rPr lang="en-US" dirty="0"/>
              <a:t>. 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se </a:t>
            </a:r>
            <a:r>
              <a:rPr lang="en-US" dirty="0" err="1"/>
              <a:t>izlaganje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potencijalno</a:t>
            </a:r>
            <a:r>
              <a:rPr lang="en-US" dirty="0"/>
              <a:t> </a:t>
            </a:r>
            <a:r>
              <a:rPr lang="en-US" dirty="0" err="1"/>
              <a:t>štetnim</a:t>
            </a:r>
            <a:r>
              <a:rPr lang="en-US" dirty="0"/>
              <a:t> </a:t>
            </a:r>
            <a:r>
              <a:rPr lang="en-US" dirty="0" err="1"/>
              <a:t>materijama</a:t>
            </a:r>
            <a:r>
              <a:rPr lang="en-US" dirty="0"/>
              <a:t>.</a:t>
            </a:r>
            <a:r>
              <a:rPr lang="sr-Latn-R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manjih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bezb</a:t>
            </a:r>
            <a:r>
              <a:rPr lang="sr-Latn-RS" dirty="0"/>
              <a:t>j</a:t>
            </a:r>
            <a:r>
              <a:rPr lang="en-US" dirty="0" err="1"/>
              <a:t>ednost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radu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niži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od </a:t>
            </a:r>
            <a:r>
              <a:rPr lang="en-US" dirty="0" err="1"/>
              <a:t>zdravstvenih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rade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održavanju</a:t>
            </a:r>
            <a:r>
              <a:rPr lang="en-US" dirty="0"/>
              <a:t> </a:t>
            </a:r>
            <a:r>
              <a:rPr lang="en-US" dirty="0" err="1"/>
              <a:t>infrastrukture</a:t>
            </a:r>
            <a:r>
              <a:rPr lang="en-US" dirty="0"/>
              <a:t>.</a:t>
            </a:r>
            <a:endParaRPr lang="sr-Latn-RS" dirty="0"/>
          </a:p>
          <a:p>
            <a:pPr>
              <a:buFont typeface="Wingdings" panose="05000000000000000000" pitchFamily="2" charset="2"/>
              <a:buChar char="Ø"/>
            </a:pPr>
            <a:r>
              <a:rPr lang="sr-Latn-RS" b="1" dirty="0"/>
              <a:t> </a:t>
            </a:r>
            <a:r>
              <a:rPr lang="en-US" b="1" dirty="0" err="1"/>
              <a:t>Bezbjednije</a:t>
            </a:r>
            <a:r>
              <a:rPr lang="en-US" b="1" dirty="0"/>
              <a:t> </a:t>
            </a:r>
            <a:r>
              <a:rPr lang="en-US" b="1" dirty="0" err="1"/>
              <a:t>radno</a:t>
            </a:r>
            <a:r>
              <a:rPr lang="en-US" b="1" dirty="0"/>
              <a:t> </a:t>
            </a:r>
            <a:r>
              <a:rPr lang="en-US" b="1" dirty="0" err="1"/>
              <a:t>okruženje</a:t>
            </a:r>
            <a:endParaRPr lang="sr-Latn-RS" dirty="0"/>
          </a:p>
          <a:p>
            <a:r>
              <a:rPr lang="en-US" dirty="0"/>
              <a:t> </a:t>
            </a:r>
            <a:r>
              <a:rPr lang="en-US" dirty="0" err="1"/>
              <a:t>Aluminijumski</a:t>
            </a:r>
            <a:r>
              <a:rPr lang="en-US" dirty="0"/>
              <a:t> </a:t>
            </a:r>
            <a:r>
              <a:rPr lang="en-US" dirty="0" err="1"/>
              <a:t>stubovi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lakši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jednostavniji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postavljanje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fizički</a:t>
            </a:r>
            <a:r>
              <a:rPr lang="en-US" dirty="0"/>
              <a:t> </a:t>
            </a:r>
            <a:r>
              <a:rPr lang="en-US" dirty="0" err="1"/>
              <a:t>napor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sr-Latn-RS" dirty="0"/>
              <a:t>e</a:t>
            </a:r>
            <a:r>
              <a:rPr lang="en-US" dirty="0"/>
              <a:t> od </a:t>
            </a:r>
            <a:r>
              <a:rPr lang="en-US" dirty="0" err="1"/>
              <a:t>povreda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održavanja</a:t>
            </a:r>
            <a:r>
              <a:rPr lang="en-US" dirty="0"/>
              <a:t> </a:t>
            </a:r>
            <a:r>
              <a:rPr lang="en-US" dirty="0" err="1"/>
              <a:t>infrastrukture</a:t>
            </a:r>
            <a:r>
              <a:rPr lang="en-US" dirty="0"/>
              <a:t>.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doprinosi</a:t>
            </a:r>
            <a:r>
              <a:rPr lang="en-US" dirty="0"/>
              <a:t>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od </a:t>
            </a:r>
            <a:r>
              <a:rPr lang="en-US" dirty="0" err="1"/>
              <a:t>nezgoda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radu</a:t>
            </a:r>
            <a:r>
              <a:rPr lang="en-US" dirty="0"/>
              <a:t>.</a:t>
            </a:r>
            <a:r>
              <a:rPr lang="sr-Latn-R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sr-Latn-RS" dirty="0"/>
              <a:t>koristi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kompenzacije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povreda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radu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efikasnosti</a:t>
            </a:r>
            <a:r>
              <a:rPr lang="en-US" dirty="0"/>
              <a:t> </a:t>
            </a:r>
            <a:r>
              <a:rPr lang="en-US" dirty="0" err="1"/>
              <a:t>rada</a:t>
            </a:r>
            <a:endParaRPr lang="sr-Latn-RS" dirty="0"/>
          </a:p>
          <a:p>
            <a:r>
              <a:rPr lang="en-US" dirty="0"/>
              <a:t> </a:t>
            </a:r>
            <a:endParaRPr lang="sr-Latn-RS" dirty="0"/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57150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0"/>
            <a:ext cx="10058400" cy="5869094"/>
          </a:xfrm>
        </p:spPr>
        <p:txBody>
          <a:bodyPr>
            <a:normAutofit fontScale="92500"/>
          </a:bodyPr>
          <a:lstStyle/>
          <a:p>
            <a:pPr algn="just"/>
            <a:r>
              <a:rPr lang="en-GB" sz="2800" dirty="0" err="1"/>
              <a:t>Za</a:t>
            </a:r>
            <a:r>
              <a:rPr lang="en-GB" sz="2800" dirty="0"/>
              <a:t> </a:t>
            </a:r>
            <a:r>
              <a:rPr lang="en-GB" sz="2800" dirty="0" err="1"/>
              <a:t>procjenu</a:t>
            </a:r>
            <a:r>
              <a:rPr lang="en-GB" sz="2800" dirty="0"/>
              <a:t> </a:t>
            </a:r>
            <a:r>
              <a:rPr lang="en-GB" sz="2800" dirty="0" err="1"/>
              <a:t>efikasnosti</a:t>
            </a:r>
            <a:r>
              <a:rPr lang="en-GB" sz="2800" dirty="0"/>
              <a:t> </a:t>
            </a:r>
            <a:r>
              <a:rPr lang="en-GB" sz="2800" dirty="0" err="1"/>
              <a:t>ovog</a:t>
            </a:r>
            <a:r>
              <a:rPr lang="en-GB" sz="2800" dirty="0"/>
              <a:t> </a:t>
            </a:r>
            <a:r>
              <a:rPr lang="en-GB" sz="2800" dirty="0" err="1"/>
              <a:t>ulaganja</a:t>
            </a:r>
            <a:r>
              <a:rPr lang="en-GB" sz="2800" dirty="0"/>
              <a:t> </a:t>
            </a:r>
            <a:r>
              <a:rPr lang="en-GB" sz="2800" dirty="0" err="1"/>
              <a:t>primijenjena</a:t>
            </a:r>
            <a:r>
              <a:rPr lang="en-GB" sz="2800" dirty="0"/>
              <a:t> je </a:t>
            </a:r>
            <a:r>
              <a:rPr lang="en-GB" sz="2800" b="1" dirty="0">
                <a:solidFill>
                  <a:srgbClr val="FF0000"/>
                </a:solidFill>
              </a:rPr>
              <a:t>Cost-Benefit </a:t>
            </a:r>
            <a:r>
              <a:rPr lang="en-GB" sz="2800" b="1" dirty="0" err="1">
                <a:solidFill>
                  <a:srgbClr val="FF0000"/>
                </a:solidFill>
              </a:rPr>
              <a:t>analiza</a:t>
            </a:r>
            <a:r>
              <a:rPr lang="en-GB" sz="2800" b="1" dirty="0">
                <a:solidFill>
                  <a:srgbClr val="FF0000"/>
                </a:solidFill>
              </a:rPr>
              <a:t> (CBA)</a:t>
            </a:r>
            <a:r>
              <a:rPr lang="en-GB" sz="2800" dirty="0">
                <a:solidFill>
                  <a:srgbClr val="FF0000"/>
                </a:solidFill>
              </a:rPr>
              <a:t>, </a:t>
            </a:r>
            <a:r>
              <a:rPr lang="sr-Latn-ME" sz="2800" dirty="0"/>
              <a:t>koja </a:t>
            </a:r>
            <a:r>
              <a:rPr lang="en-GB" sz="2800" dirty="0" err="1"/>
              <a:t>predstavlja</a:t>
            </a:r>
            <a:r>
              <a:rPr lang="en-GB" sz="2800" dirty="0"/>
              <a:t> </a:t>
            </a:r>
            <a:r>
              <a:rPr lang="en-GB" sz="2800" dirty="0" err="1"/>
              <a:t>verifikovanu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usklađenu</a:t>
            </a:r>
            <a:r>
              <a:rPr lang="en-GB" sz="2800" dirty="0"/>
              <a:t> </a:t>
            </a:r>
            <a:r>
              <a:rPr lang="en-GB" sz="2800" dirty="0" err="1"/>
              <a:t>metodologiju</a:t>
            </a:r>
            <a:r>
              <a:rPr lang="en-GB" sz="2800" dirty="0"/>
              <a:t> </a:t>
            </a:r>
            <a:r>
              <a:rPr lang="en-GB" sz="2800" dirty="0" err="1"/>
              <a:t>koja</a:t>
            </a:r>
            <a:r>
              <a:rPr lang="en-GB" sz="2800" dirty="0"/>
              <a:t> je </a:t>
            </a:r>
            <a:r>
              <a:rPr lang="en-GB" sz="2800" dirty="0" err="1"/>
              <a:t>međunarodno</a:t>
            </a:r>
            <a:r>
              <a:rPr lang="en-GB" sz="2800" dirty="0"/>
              <a:t> </a:t>
            </a:r>
            <a:r>
              <a:rPr lang="en-GB" sz="2800" dirty="0" err="1"/>
              <a:t>prihvaćena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koristi</a:t>
            </a:r>
            <a:r>
              <a:rPr lang="en-GB" sz="2800" dirty="0"/>
              <a:t> se </a:t>
            </a:r>
            <a:r>
              <a:rPr lang="en-GB" sz="2800" dirty="0" err="1"/>
              <a:t>kao</a:t>
            </a:r>
            <a:r>
              <a:rPr lang="en-GB" sz="2800" dirty="0"/>
              <a:t> standard u </a:t>
            </a:r>
            <a:r>
              <a:rPr lang="en-GB" sz="2800" dirty="0" err="1"/>
              <a:t>analizama</a:t>
            </a:r>
            <a:r>
              <a:rPr lang="en-GB" sz="2800" dirty="0"/>
              <a:t> </a:t>
            </a:r>
            <a:r>
              <a:rPr lang="en-GB" sz="2800" dirty="0" err="1"/>
              <a:t>investicija</a:t>
            </a:r>
            <a:r>
              <a:rPr lang="en-GB" sz="2800" dirty="0"/>
              <a:t> </a:t>
            </a:r>
            <a:r>
              <a:rPr lang="en-GB" sz="2800" dirty="0" err="1"/>
              <a:t>svih</a:t>
            </a:r>
            <a:r>
              <a:rPr lang="en-GB" sz="2800" dirty="0"/>
              <a:t> </a:t>
            </a:r>
            <a:r>
              <a:rPr lang="en-GB" sz="2800" dirty="0" err="1"/>
              <a:t>veličina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oblasti</a:t>
            </a:r>
            <a:r>
              <a:rPr lang="en-GB" sz="2800" dirty="0"/>
              <a:t> </a:t>
            </a:r>
            <a:r>
              <a:rPr lang="en-GB" sz="2800" dirty="0" err="1"/>
              <a:t>primjene</a:t>
            </a:r>
            <a:r>
              <a:rPr lang="en-GB" sz="2800" dirty="0"/>
              <a:t>. Ova </a:t>
            </a:r>
            <a:r>
              <a:rPr lang="en-GB" sz="2800" dirty="0" err="1"/>
              <a:t>analiza</a:t>
            </a:r>
            <a:r>
              <a:rPr lang="en-GB" sz="2800" dirty="0"/>
              <a:t> </a:t>
            </a:r>
            <a:r>
              <a:rPr lang="en-GB" sz="2800" dirty="0" err="1"/>
              <a:t>omogućava</a:t>
            </a:r>
            <a:r>
              <a:rPr lang="en-GB" sz="2800" dirty="0"/>
              <a:t> </a:t>
            </a:r>
            <a:r>
              <a:rPr lang="en-GB" sz="2800" dirty="0" err="1"/>
              <a:t>jasno</a:t>
            </a:r>
            <a:r>
              <a:rPr lang="en-GB" sz="2800" dirty="0"/>
              <a:t> </a:t>
            </a:r>
            <a:r>
              <a:rPr lang="en-GB" sz="2800" dirty="0" err="1"/>
              <a:t>prikazivanje</a:t>
            </a:r>
            <a:r>
              <a:rPr lang="en-GB" sz="2800" dirty="0"/>
              <a:t> </a:t>
            </a:r>
            <a:r>
              <a:rPr lang="en-GB" sz="2800" dirty="0" err="1"/>
              <a:t>ekonomskih</a:t>
            </a:r>
            <a:r>
              <a:rPr lang="en-GB" sz="2800" dirty="0"/>
              <a:t> </a:t>
            </a:r>
            <a:r>
              <a:rPr lang="en-GB" sz="2800" dirty="0" err="1"/>
              <a:t>efekata</a:t>
            </a:r>
            <a:r>
              <a:rPr lang="en-GB" sz="2800" dirty="0"/>
              <a:t> </a:t>
            </a:r>
            <a:r>
              <a:rPr lang="en-GB" sz="2800" dirty="0" err="1"/>
              <a:t>projekta</a:t>
            </a:r>
            <a:r>
              <a:rPr lang="en-GB" sz="2800" dirty="0"/>
              <a:t>, </a:t>
            </a:r>
            <a:r>
              <a:rPr lang="en-GB" sz="2800" dirty="0" err="1"/>
              <a:t>uzimajući</a:t>
            </a:r>
            <a:r>
              <a:rPr lang="en-GB" sz="2800" dirty="0"/>
              <a:t> u </a:t>
            </a:r>
            <a:r>
              <a:rPr lang="en-GB" sz="2800" dirty="0" err="1"/>
              <a:t>obzir</a:t>
            </a:r>
            <a:r>
              <a:rPr lang="en-GB" sz="2800" dirty="0"/>
              <a:t> </a:t>
            </a:r>
            <a:r>
              <a:rPr lang="en-GB" sz="2800" dirty="0" err="1">
                <a:solidFill>
                  <a:srgbClr val="FF0000"/>
                </a:solidFill>
              </a:rPr>
              <a:t>sve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relevantne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troškove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i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koristi</a:t>
            </a:r>
            <a:r>
              <a:rPr lang="en-GB" sz="2800" dirty="0"/>
              <a:t> </a:t>
            </a:r>
            <a:r>
              <a:rPr lang="en-GB" sz="2800" dirty="0" err="1"/>
              <a:t>koji</a:t>
            </a:r>
            <a:r>
              <a:rPr lang="en-GB" sz="2800" dirty="0"/>
              <a:t> </a:t>
            </a:r>
            <a:r>
              <a:rPr lang="en-GB" sz="2800" dirty="0" err="1"/>
              <a:t>nastaju</a:t>
            </a:r>
            <a:r>
              <a:rPr lang="en-GB" sz="2800" dirty="0"/>
              <a:t> </a:t>
            </a:r>
            <a:r>
              <a:rPr lang="en-GB" sz="2800" dirty="0" err="1"/>
              <a:t>tokom</a:t>
            </a:r>
            <a:r>
              <a:rPr lang="en-GB" sz="2800" dirty="0"/>
              <a:t> </a:t>
            </a:r>
            <a:r>
              <a:rPr lang="en-GB" sz="2800" dirty="0" err="1"/>
              <a:t>njegovog</a:t>
            </a:r>
            <a:r>
              <a:rPr lang="en-GB" sz="2800" dirty="0"/>
              <a:t> </a:t>
            </a:r>
            <a:r>
              <a:rPr lang="en-GB" sz="2800" dirty="0" err="1"/>
              <a:t>implementiranja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kasnije</a:t>
            </a:r>
            <a:r>
              <a:rPr lang="en-GB" sz="2800" dirty="0"/>
              <a:t> </a:t>
            </a:r>
            <a:r>
              <a:rPr lang="en-GB" sz="2800" dirty="0" err="1"/>
              <a:t>operativnog</a:t>
            </a:r>
            <a:r>
              <a:rPr lang="en-GB" sz="2800" dirty="0"/>
              <a:t> </a:t>
            </a:r>
            <a:r>
              <a:rPr lang="en-GB" sz="2800" dirty="0" err="1"/>
              <a:t>funkcionisanja</a:t>
            </a:r>
            <a:r>
              <a:rPr lang="en-GB" sz="2800" dirty="0"/>
              <a:t>. Cost-Benefit </a:t>
            </a:r>
            <a:r>
              <a:rPr lang="en-GB" sz="2800" dirty="0" err="1"/>
              <a:t>analiza</a:t>
            </a:r>
            <a:r>
              <a:rPr lang="en-GB" sz="2800" dirty="0"/>
              <a:t> </a:t>
            </a:r>
            <a:r>
              <a:rPr lang="en-GB" sz="2800" dirty="0" err="1"/>
              <a:t>pomaže</a:t>
            </a:r>
            <a:r>
              <a:rPr lang="en-GB" sz="2800" dirty="0"/>
              <a:t> </a:t>
            </a:r>
            <a:r>
              <a:rPr lang="en-GB" sz="2800" dirty="0" err="1"/>
              <a:t>tokom</a:t>
            </a:r>
            <a:r>
              <a:rPr lang="en-GB" sz="2800" dirty="0"/>
              <a:t> </a:t>
            </a:r>
            <a:r>
              <a:rPr lang="en-GB" sz="2800" dirty="0" err="1"/>
              <a:t>procjene</a:t>
            </a:r>
            <a:r>
              <a:rPr lang="en-GB" sz="2800" dirty="0"/>
              <a:t> </a:t>
            </a:r>
            <a:r>
              <a:rPr lang="en-GB" sz="2800" dirty="0" err="1"/>
              <a:t>održivosti</a:t>
            </a:r>
            <a:r>
              <a:rPr lang="en-GB" sz="2800" dirty="0"/>
              <a:t> </a:t>
            </a:r>
            <a:r>
              <a:rPr lang="en-GB" sz="2800" dirty="0" err="1"/>
              <a:t>projekta</a:t>
            </a:r>
            <a:r>
              <a:rPr lang="en-GB" sz="2800" dirty="0"/>
              <a:t> u </a:t>
            </a:r>
            <a:r>
              <a:rPr lang="en-GB" sz="2800" dirty="0" err="1"/>
              <a:t>dugoročnom</a:t>
            </a:r>
            <a:r>
              <a:rPr lang="en-GB" sz="2800" dirty="0"/>
              <a:t> </a:t>
            </a:r>
            <a:r>
              <a:rPr lang="en-GB" sz="2800" dirty="0" err="1"/>
              <a:t>periodu</a:t>
            </a:r>
            <a:r>
              <a:rPr lang="en-GB" sz="2800" dirty="0"/>
              <a:t>.</a:t>
            </a:r>
          </a:p>
          <a:p>
            <a:pPr algn="just"/>
            <a:r>
              <a:rPr lang="en-GB" sz="2800" dirty="0"/>
              <a:t>CBA se </a:t>
            </a:r>
            <a:r>
              <a:rPr lang="en-GB" sz="2800" dirty="0" err="1"/>
              <a:t>sprovodi</a:t>
            </a:r>
            <a:r>
              <a:rPr lang="en-GB" sz="2800" dirty="0"/>
              <a:t> </a:t>
            </a:r>
            <a:r>
              <a:rPr lang="en-GB" sz="2800" dirty="0" err="1"/>
              <a:t>tako</a:t>
            </a:r>
            <a:r>
              <a:rPr lang="en-GB" sz="2800" dirty="0"/>
              <a:t> </a:t>
            </a:r>
            <a:r>
              <a:rPr lang="en-GB" sz="2800" dirty="0" err="1"/>
              <a:t>što</a:t>
            </a:r>
            <a:r>
              <a:rPr lang="en-GB" sz="2800" dirty="0"/>
              <a:t> se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strani</a:t>
            </a:r>
            <a:r>
              <a:rPr lang="en-GB" sz="2800" dirty="0"/>
              <a:t> </a:t>
            </a:r>
            <a:r>
              <a:rPr lang="en-GB" sz="2800" dirty="0" err="1"/>
              <a:t>troškova</a:t>
            </a:r>
            <a:r>
              <a:rPr lang="en-GB" sz="2800" dirty="0"/>
              <a:t> </a:t>
            </a:r>
            <a:r>
              <a:rPr lang="en-GB" sz="2800" dirty="0" err="1"/>
              <a:t>obračunavaju</a:t>
            </a:r>
            <a:r>
              <a:rPr lang="en-GB" sz="2800" dirty="0"/>
              <a:t> </a:t>
            </a:r>
            <a:r>
              <a:rPr lang="en-GB" sz="2800" dirty="0" err="1"/>
              <a:t>sva</a:t>
            </a:r>
            <a:r>
              <a:rPr lang="en-GB" sz="2800" dirty="0"/>
              <a:t> </a:t>
            </a:r>
            <a:r>
              <a:rPr lang="en-GB" sz="2800" dirty="0" err="1"/>
              <a:t>potrebna</a:t>
            </a:r>
            <a:r>
              <a:rPr lang="en-GB" sz="2800" dirty="0"/>
              <a:t> </a:t>
            </a:r>
            <a:r>
              <a:rPr lang="en-GB" sz="2800" dirty="0" err="1"/>
              <a:t>investiciona</a:t>
            </a:r>
            <a:r>
              <a:rPr lang="en-GB" sz="2800" dirty="0"/>
              <a:t> </a:t>
            </a:r>
            <a:r>
              <a:rPr lang="en-GB" sz="2800" dirty="0" err="1"/>
              <a:t>ulaganja</a:t>
            </a:r>
            <a:r>
              <a:rPr lang="en-GB" sz="2800" dirty="0"/>
              <a:t>, </a:t>
            </a:r>
            <a:r>
              <a:rPr lang="en-GB" sz="2800" dirty="0" err="1"/>
              <a:t>uključujući</a:t>
            </a:r>
            <a:r>
              <a:rPr lang="en-GB" sz="2800" dirty="0"/>
              <a:t> </a:t>
            </a:r>
            <a:r>
              <a:rPr lang="en-GB" sz="2800" dirty="0" err="1"/>
              <a:t>sve</a:t>
            </a:r>
            <a:r>
              <a:rPr lang="en-GB" sz="2800" dirty="0"/>
              <a:t> </a:t>
            </a:r>
            <a:r>
              <a:rPr lang="en-GB" sz="2800" dirty="0" err="1"/>
              <a:t>troškove</a:t>
            </a:r>
            <a:r>
              <a:rPr lang="en-GB" sz="2800" dirty="0"/>
              <a:t> </a:t>
            </a:r>
            <a:r>
              <a:rPr lang="en-GB" sz="2800" dirty="0" err="1"/>
              <a:t>izgradnje</a:t>
            </a:r>
            <a:r>
              <a:rPr lang="en-GB" sz="2800" dirty="0"/>
              <a:t>, </a:t>
            </a:r>
            <a:r>
              <a:rPr lang="en-GB" sz="2800" dirty="0" err="1"/>
              <a:t>instalacije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operativnog</a:t>
            </a:r>
            <a:r>
              <a:rPr lang="en-GB" sz="2800" dirty="0"/>
              <a:t> </a:t>
            </a:r>
            <a:r>
              <a:rPr lang="en-GB" sz="2800" dirty="0" err="1"/>
              <a:t>poslovanja</a:t>
            </a:r>
            <a:r>
              <a:rPr lang="en-GB" sz="2800" dirty="0"/>
              <a:t>. Na </a:t>
            </a:r>
            <a:r>
              <a:rPr lang="en-GB" sz="2800" dirty="0" err="1"/>
              <a:t>strani</a:t>
            </a:r>
            <a:r>
              <a:rPr lang="en-GB" sz="2800" dirty="0"/>
              <a:t> </a:t>
            </a:r>
            <a:r>
              <a:rPr lang="en-GB" sz="2800" dirty="0" err="1"/>
              <a:t>koristi</a:t>
            </a:r>
            <a:r>
              <a:rPr lang="en-GB" sz="2800" dirty="0"/>
              <a:t> </a:t>
            </a:r>
            <a:r>
              <a:rPr lang="en-GB" sz="2800" dirty="0" err="1"/>
              <a:t>iskazuju</a:t>
            </a:r>
            <a:r>
              <a:rPr lang="en-GB" sz="2800" dirty="0"/>
              <a:t> se </a:t>
            </a:r>
            <a:r>
              <a:rPr lang="en-GB" sz="2800" dirty="0" err="1"/>
              <a:t>svi</a:t>
            </a:r>
            <a:r>
              <a:rPr lang="en-GB" sz="2800" dirty="0"/>
              <a:t> </a:t>
            </a:r>
            <a:r>
              <a:rPr lang="en-GB" sz="2800" dirty="0" err="1"/>
              <a:t>pozitivni</a:t>
            </a:r>
            <a:r>
              <a:rPr lang="en-GB" sz="2800" dirty="0"/>
              <a:t> </a:t>
            </a:r>
            <a:r>
              <a:rPr lang="en-GB" sz="2800" dirty="0" err="1"/>
              <a:t>efekti</a:t>
            </a:r>
            <a:r>
              <a:rPr lang="en-GB" sz="2800" dirty="0"/>
              <a:t> </a:t>
            </a:r>
            <a:r>
              <a:rPr lang="en-GB" sz="2800" dirty="0" err="1"/>
              <a:t>koje</a:t>
            </a:r>
            <a:r>
              <a:rPr lang="en-GB" sz="2800" dirty="0"/>
              <a:t> </a:t>
            </a:r>
            <a:r>
              <a:rPr lang="en-GB" sz="2800" dirty="0" err="1"/>
              <a:t>ulaganje</a:t>
            </a:r>
            <a:r>
              <a:rPr lang="en-GB" sz="2800" dirty="0"/>
              <a:t> </a:t>
            </a:r>
            <a:r>
              <a:rPr lang="en-GB" sz="2800" dirty="0" err="1"/>
              <a:t>donosi</a:t>
            </a:r>
            <a:r>
              <a:rPr lang="en-GB" sz="2800" dirty="0"/>
              <a:t>, </a:t>
            </a:r>
            <a:r>
              <a:rPr lang="en-GB" sz="2800" dirty="0" err="1"/>
              <a:t>kao</a:t>
            </a:r>
            <a:r>
              <a:rPr lang="en-GB" sz="2800" dirty="0"/>
              <a:t> </a:t>
            </a:r>
            <a:r>
              <a:rPr lang="en-GB" sz="2800" dirty="0" err="1"/>
              <a:t>što</a:t>
            </a:r>
            <a:r>
              <a:rPr lang="en-GB" sz="2800" dirty="0"/>
              <a:t> </a:t>
            </a:r>
            <a:r>
              <a:rPr lang="en-GB" sz="2800" dirty="0" err="1"/>
              <a:t>su</a:t>
            </a:r>
            <a:r>
              <a:rPr lang="en-GB" sz="2800" dirty="0"/>
              <a:t> </a:t>
            </a:r>
            <a:r>
              <a:rPr lang="en-GB" sz="2800" dirty="0" err="1"/>
              <a:t>povećanje</a:t>
            </a:r>
            <a:r>
              <a:rPr lang="en-GB" sz="2800" dirty="0"/>
              <a:t> </a:t>
            </a:r>
            <a:r>
              <a:rPr lang="en-GB" sz="2800" dirty="0" err="1"/>
              <a:t>energetske</a:t>
            </a:r>
            <a:r>
              <a:rPr lang="en-GB" sz="2800" dirty="0"/>
              <a:t> </a:t>
            </a:r>
            <a:r>
              <a:rPr lang="en-GB" sz="2800" dirty="0" err="1"/>
              <a:t>efikasnosti</a:t>
            </a:r>
            <a:r>
              <a:rPr lang="en-GB" sz="2800" dirty="0"/>
              <a:t>, </a:t>
            </a:r>
            <a:r>
              <a:rPr lang="en-GB" sz="2800" dirty="0" err="1"/>
              <a:t>smanjenje</a:t>
            </a:r>
            <a:r>
              <a:rPr lang="en-GB" sz="2800" dirty="0"/>
              <a:t> </a:t>
            </a:r>
            <a:r>
              <a:rPr lang="en-GB" sz="2800" dirty="0" err="1"/>
              <a:t>troškova</a:t>
            </a:r>
            <a:r>
              <a:rPr lang="en-GB" sz="2800" dirty="0"/>
              <a:t> </a:t>
            </a:r>
            <a:r>
              <a:rPr lang="en-GB" sz="2800" dirty="0" err="1"/>
              <a:t>održavanja</a:t>
            </a:r>
            <a:r>
              <a:rPr lang="en-GB" sz="2800" dirty="0"/>
              <a:t>, </a:t>
            </a:r>
            <a:r>
              <a:rPr lang="en-GB" sz="2800" dirty="0" err="1"/>
              <a:t>ekološke</a:t>
            </a:r>
            <a:r>
              <a:rPr lang="en-GB" sz="2800" dirty="0"/>
              <a:t> </a:t>
            </a:r>
            <a:r>
              <a:rPr lang="en-GB" sz="2800" dirty="0" err="1"/>
              <a:t>koristi</a:t>
            </a:r>
            <a:r>
              <a:rPr lang="en-GB" sz="2800" dirty="0"/>
              <a:t> (</a:t>
            </a:r>
            <a:r>
              <a:rPr lang="en-GB" sz="2800" dirty="0" err="1"/>
              <a:t>smanjenje</a:t>
            </a:r>
            <a:r>
              <a:rPr lang="en-GB" sz="2800" dirty="0"/>
              <a:t> </a:t>
            </a:r>
            <a:r>
              <a:rPr lang="en-GB" sz="2800" dirty="0" err="1"/>
              <a:t>emisije</a:t>
            </a:r>
            <a:r>
              <a:rPr lang="en-GB" sz="2800" dirty="0"/>
              <a:t> CO2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drugih</a:t>
            </a:r>
            <a:r>
              <a:rPr lang="en-GB" sz="2800" dirty="0"/>
              <a:t> </a:t>
            </a:r>
            <a:r>
              <a:rPr lang="en-GB" sz="2800" dirty="0" err="1"/>
              <a:t>štetnih</a:t>
            </a:r>
            <a:r>
              <a:rPr lang="en-GB" sz="2800" dirty="0"/>
              <a:t> </a:t>
            </a:r>
            <a:r>
              <a:rPr lang="en-GB" sz="2800" dirty="0" err="1"/>
              <a:t>gasova</a:t>
            </a:r>
            <a:r>
              <a:rPr lang="en-GB" sz="2800" dirty="0"/>
              <a:t>), </a:t>
            </a:r>
            <a:r>
              <a:rPr lang="en-GB" sz="2800" dirty="0" err="1"/>
              <a:t>kao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društveno-ekonomske</a:t>
            </a:r>
            <a:r>
              <a:rPr lang="en-GB" sz="2800" dirty="0"/>
              <a:t> </a:t>
            </a:r>
            <a:r>
              <a:rPr lang="en-GB" sz="2800" dirty="0" err="1"/>
              <a:t>koristi</a:t>
            </a:r>
            <a:r>
              <a:rPr lang="en-GB" sz="2800" dirty="0"/>
              <a:t> </a:t>
            </a:r>
            <a:r>
              <a:rPr lang="en-GB" sz="2800" dirty="0" err="1"/>
              <a:t>poput</a:t>
            </a:r>
            <a:r>
              <a:rPr lang="en-GB" sz="2800" dirty="0"/>
              <a:t> </a:t>
            </a:r>
            <a:r>
              <a:rPr lang="en-GB" sz="2800" dirty="0" err="1"/>
              <a:t>povećanja</a:t>
            </a:r>
            <a:r>
              <a:rPr lang="en-GB" sz="2800" dirty="0"/>
              <a:t> </a:t>
            </a:r>
            <a:r>
              <a:rPr lang="en-GB" sz="2800" dirty="0" err="1"/>
              <a:t>broja</a:t>
            </a:r>
            <a:r>
              <a:rPr lang="en-GB" sz="2800" dirty="0"/>
              <a:t> </a:t>
            </a:r>
            <a:r>
              <a:rPr lang="en-GB" sz="2800" dirty="0" err="1"/>
              <a:t>radnih</a:t>
            </a:r>
            <a:r>
              <a:rPr lang="en-GB" sz="2800" dirty="0"/>
              <a:t> </a:t>
            </a:r>
            <a:r>
              <a:rPr lang="en-GB" sz="2800" dirty="0" err="1"/>
              <a:t>mjesta</a:t>
            </a:r>
            <a:r>
              <a:rPr lang="en-GB" sz="2800" dirty="0"/>
              <a:t>, </a:t>
            </a:r>
            <a:r>
              <a:rPr lang="en-GB" sz="2800" dirty="0" err="1"/>
              <a:t>jačanja</a:t>
            </a:r>
            <a:r>
              <a:rPr lang="en-GB" sz="2800" dirty="0"/>
              <a:t> </a:t>
            </a:r>
            <a:r>
              <a:rPr lang="en-GB" sz="2800" dirty="0" err="1"/>
              <a:t>lokalne</a:t>
            </a:r>
            <a:r>
              <a:rPr lang="en-GB" sz="2800" dirty="0"/>
              <a:t> </a:t>
            </a:r>
            <a:r>
              <a:rPr lang="en-GB" sz="2800" dirty="0" err="1"/>
              <a:t>industrije</a:t>
            </a:r>
            <a:r>
              <a:rPr lang="en-GB" sz="2800" dirty="0"/>
              <a:t>, </a:t>
            </a:r>
            <a:r>
              <a:rPr lang="en-GB" sz="2800" dirty="0" err="1"/>
              <a:t>itd</a:t>
            </a:r>
            <a:r>
              <a:rPr lang="en-GB" sz="2800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0655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67" y="265471"/>
            <a:ext cx="11164529" cy="5656006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v"/>
            </a:pPr>
            <a:r>
              <a:rPr lang="sr-Latn-RS" b="1" dirty="0"/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Efekti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na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tehnološki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razvoj</a:t>
            </a:r>
            <a:endParaRPr lang="sr-Latn-RS" sz="2000" dirty="0">
              <a:solidFill>
                <a:srgbClr val="FF0000"/>
              </a:solidFill>
            </a:endParaRPr>
          </a:p>
          <a:p>
            <a:r>
              <a:rPr lang="en-US" dirty="0" err="1"/>
              <a:t>Zahvaljujući</a:t>
            </a:r>
            <a:r>
              <a:rPr lang="en-US" dirty="0"/>
              <a:t> </a:t>
            </a:r>
            <a:r>
              <a:rPr lang="en-US" dirty="0" err="1"/>
              <a:t>fleksibilnosti</a:t>
            </a:r>
            <a:r>
              <a:rPr lang="en-US" dirty="0"/>
              <a:t> u </a:t>
            </a:r>
            <a:r>
              <a:rPr lang="en-US" dirty="0" err="1"/>
              <a:t>dizajnu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specifičnim</a:t>
            </a:r>
            <a:r>
              <a:rPr lang="en-US" dirty="0"/>
              <a:t> </a:t>
            </a:r>
            <a:r>
              <a:rPr lang="en-US" dirty="0" err="1"/>
              <a:t>svojstvima</a:t>
            </a:r>
            <a:r>
              <a:rPr lang="en-US" dirty="0"/>
              <a:t> </a:t>
            </a:r>
            <a:r>
              <a:rPr lang="en-US" dirty="0" err="1"/>
              <a:t>aluminijuma</a:t>
            </a:r>
            <a:r>
              <a:rPr lang="en-US" dirty="0"/>
              <a:t>, </a:t>
            </a:r>
            <a:r>
              <a:rPr lang="en-US" dirty="0" err="1"/>
              <a:t>stubovi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prilagoditi</a:t>
            </a:r>
            <a:r>
              <a:rPr lang="en-US" dirty="0"/>
              <a:t>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zaht</a:t>
            </a:r>
            <a:r>
              <a:rPr lang="sr-Latn-RS" dirty="0"/>
              <a:t>j</a:t>
            </a:r>
            <a:r>
              <a:rPr lang="en-US" dirty="0" err="1"/>
              <a:t>evima</a:t>
            </a:r>
            <a:r>
              <a:rPr lang="en-US" dirty="0"/>
              <a:t> </a:t>
            </a:r>
            <a:r>
              <a:rPr lang="en-US" dirty="0" err="1"/>
              <a:t>terena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klimatskim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sr-Latn-RS" dirty="0"/>
              <a:t> </a:t>
            </a:r>
            <a:r>
              <a:rPr lang="en-US" dirty="0" err="1"/>
              <a:t>praktičnim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funkcionalnim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Aluminijumski</a:t>
            </a:r>
            <a:r>
              <a:rPr lang="en-US" dirty="0"/>
              <a:t> </a:t>
            </a:r>
            <a:r>
              <a:rPr lang="en-US" dirty="0" err="1"/>
              <a:t>stubovi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moderan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estetski</a:t>
            </a:r>
            <a:r>
              <a:rPr lang="en-US" dirty="0"/>
              <a:t> </a:t>
            </a:r>
            <a:r>
              <a:rPr lang="en-US" dirty="0" err="1"/>
              <a:t>privlačan</a:t>
            </a:r>
            <a:r>
              <a:rPr lang="en-US" dirty="0"/>
              <a:t> </a:t>
            </a:r>
            <a:r>
              <a:rPr lang="en-US" dirty="0" err="1"/>
              <a:t>dizajn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pogodnim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postavljanje</a:t>
            </a:r>
            <a:r>
              <a:rPr lang="en-US" dirty="0"/>
              <a:t> u </a:t>
            </a:r>
            <a:r>
              <a:rPr lang="en-US" dirty="0" err="1"/>
              <a:t>urbanim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ruralnim</a:t>
            </a:r>
            <a:r>
              <a:rPr lang="en-US" dirty="0"/>
              <a:t> </a:t>
            </a:r>
            <a:r>
              <a:rPr lang="en-US" dirty="0" err="1"/>
              <a:t>sredinama</a:t>
            </a:r>
            <a:r>
              <a:rPr lang="en-US" dirty="0"/>
              <a:t> bez </a:t>
            </a:r>
            <a:r>
              <a:rPr lang="en-US" dirty="0" err="1"/>
              <a:t>narušavanja</a:t>
            </a:r>
            <a:r>
              <a:rPr lang="en-US" dirty="0"/>
              <a:t> </a:t>
            </a:r>
            <a:r>
              <a:rPr lang="en-US" dirty="0" err="1"/>
              <a:t>pejzaža</a:t>
            </a:r>
            <a:r>
              <a:rPr lang="en-US" dirty="0"/>
              <a:t>.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izražaja</a:t>
            </a:r>
            <a:r>
              <a:rPr lang="en-US" dirty="0"/>
              <a:t> u </a:t>
            </a:r>
            <a:r>
              <a:rPr lang="en-US" dirty="0" err="1"/>
              <a:t>turističkim</a:t>
            </a:r>
            <a:r>
              <a:rPr lang="en-US" dirty="0"/>
              <a:t> </a:t>
            </a:r>
            <a:r>
              <a:rPr lang="en-US" dirty="0" err="1"/>
              <a:t>regijama</a:t>
            </a:r>
            <a:r>
              <a:rPr lang="en-US" dirty="0"/>
              <a:t>,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vizuelni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infrastrukturnih</a:t>
            </a:r>
            <a:r>
              <a:rPr lang="en-US" dirty="0"/>
              <a:t> </a:t>
            </a:r>
            <a:r>
              <a:rPr lang="en-US" dirty="0" err="1"/>
              <a:t>objekata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.</a:t>
            </a:r>
            <a:endParaRPr lang="sr-Latn-RS" dirty="0"/>
          </a:p>
          <a:p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tehnologija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saradnju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univerzitetima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istraživačkim</a:t>
            </a:r>
            <a:r>
              <a:rPr lang="en-US" dirty="0"/>
              <a:t> </a:t>
            </a:r>
            <a:r>
              <a:rPr lang="en-US" dirty="0" err="1"/>
              <a:t>institutima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podstiče</a:t>
            </a:r>
            <a:r>
              <a:rPr lang="en-US" dirty="0"/>
              <a:t> transfer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zajedničke</a:t>
            </a:r>
            <a:r>
              <a:rPr lang="en-US" dirty="0"/>
              <a:t> </a:t>
            </a:r>
            <a:r>
              <a:rPr lang="en-US" dirty="0" err="1"/>
              <a:t>projekte</a:t>
            </a:r>
            <a:r>
              <a:rPr lang="en-US" dirty="0"/>
              <a:t>. Ovo </a:t>
            </a:r>
            <a:r>
              <a:rPr lang="en-US" dirty="0" err="1"/>
              <a:t>jača</a:t>
            </a:r>
            <a:r>
              <a:rPr lang="en-US" dirty="0"/>
              <a:t> </a:t>
            </a:r>
            <a:r>
              <a:rPr lang="en-US" dirty="0" err="1"/>
              <a:t>veze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nauke</a:t>
            </a:r>
            <a:r>
              <a:rPr lang="en-US" dirty="0"/>
              <a:t>, </a:t>
            </a:r>
            <a:r>
              <a:rPr lang="en-US" dirty="0" err="1"/>
              <a:t>unapređujući</a:t>
            </a:r>
            <a:r>
              <a:rPr lang="en-US" dirty="0"/>
              <a:t> </a:t>
            </a:r>
            <a:r>
              <a:rPr lang="en-US" dirty="0" err="1"/>
              <a:t>ukupni</a:t>
            </a:r>
            <a:r>
              <a:rPr lang="en-US" dirty="0"/>
              <a:t> </a:t>
            </a:r>
            <a:r>
              <a:rPr lang="en-US" dirty="0" err="1"/>
              <a:t>inovacioni</a:t>
            </a:r>
            <a:r>
              <a:rPr lang="en-US" dirty="0"/>
              <a:t> </a:t>
            </a:r>
            <a:r>
              <a:rPr lang="en-US" dirty="0" err="1"/>
              <a:t>potencijal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.</a:t>
            </a:r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endParaRPr lang="sr-Latn-ME" dirty="0"/>
          </a:p>
          <a:p>
            <a:pPr marL="0" indent="0">
              <a:buNone/>
            </a:pPr>
            <a:endParaRPr lang="sr-Latn-RS" dirty="0"/>
          </a:p>
          <a:p>
            <a:endParaRPr lang="sr-Latn-R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CB0EA8A-5AD9-FBBF-55C3-E7DA8FCBCF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629" y="4503912"/>
            <a:ext cx="2451462" cy="120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9396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B6DAAC-5788-55DA-9170-55B7B7A0C4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093" y="4162096"/>
            <a:ext cx="2451462" cy="120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301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5974"/>
            <a:ext cx="10058400" cy="5633120"/>
          </a:xfrm>
        </p:spPr>
        <p:txBody>
          <a:bodyPr>
            <a:normAutofit/>
          </a:bodyPr>
          <a:lstStyle/>
          <a:p>
            <a:endParaRPr lang="sr-Latn-ME" sz="2600" dirty="0"/>
          </a:p>
          <a:p>
            <a:pPr algn="just"/>
            <a:r>
              <a:rPr lang="en-US" sz="2600" dirty="0"/>
              <a:t>Cost-Benefit </a:t>
            </a:r>
            <a:r>
              <a:rPr lang="en-US" sz="2600" dirty="0" err="1"/>
              <a:t>analiza</a:t>
            </a:r>
            <a:r>
              <a:rPr lang="en-US" sz="2600" dirty="0"/>
              <a:t> </a:t>
            </a:r>
            <a:r>
              <a:rPr lang="en-US" sz="2600" dirty="0" err="1"/>
              <a:t>ima</a:t>
            </a:r>
            <a:r>
              <a:rPr lang="en-US" sz="2600" dirty="0"/>
              <a:t> </a:t>
            </a:r>
            <a:r>
              <a:rPr lang="en-US" sz="2600" b="1" dirty="0" err="1"/>
              <a:t>dvostruki</a:t>
            </a:r>
            <a:r>
              <a:rPr lang="en-US" sz="2600" b="1" dirty="0"/>
              <a:t> </a:t>
            </a:r>
            <a:r>
              <a:rPr lang="en-US" sz="2600" b="1" dirty="0" err="1"/>
              <a:t>cilj</a:t>
            </a:r>
            <a:r>
              <a:rPr lang="en-US" sz="2600" b="1" dirty="0"/>
              <a:t>:</a:t>
            </a:r>
            <a:endParaRPr lang="en-GB" sz="2600" dirty="0"/>
          </a:p>
          <a:p>
            <a:pPr lvl="0" algn="just"/>
            <a:r>
              <a:rPr lang="en-US" sz="2600" dirty="0" err="1">
                <a:solidFill>
                  <a:srgbClr val="FF0000"/>
                </a:solidFill>
              </a:rPr>
              <a:t>Prvo</a:t>
            </a:r>
            <a:r>
              <a:rPr lang="en-US" sz="2600" dirty="0">
                <a:solidFill>
                  <a:srgbClr val="FF0000"/>
                </a:solidFill>
              </a:rPr>
              <a:t>,</a:t>
            </a:r>
            <a:r>
              <a:rPr lang="en-US" sz="2600" dirty="0"/>
              <a:t> </a:t>
            </a:r>
            <a:r>
              <a:rPr lang="en-US" sz="2600" dirty="0" err="1"/>
              <a:t>utvrđivanje</a:t>
            </a:r>
            <a:r>
              <a:rPr lang="en-US" sz="2600" dirty="0"/>
              <a:t> </a:t>
            </a:r>
            <a:r>
              <a:rPr lang="en-US" sz="2600" dirty="0" err="1"/>
              <a:t>finansijske</a:t>
            </a:r>
            <a:r>
              <a:rPr lang="en-US" sz="2600" dirty="0"/>
              <a:t> </a:t>
            </a:r>
            <a:r>
              <a:rPr lang="en-US" sz="2600" dirty="0" err="1"/>
              <a:t>izvodljivosti</a:t>
            </a:r>
            <a:r>
              <a:rPr lang="en-US" sz="2600" dirty="0"/>
              <a:t> – </a:t>
            </a:r>
            <a:r>
              <a:rPr lang="en-US" sz="2600" dirty="0" err="1"/>
              <a:t>Procjena</a:t>
            </a:r>
            <a:r>
              <a:rPr lang="en-US" sz="2600" dirty="0"/>
              <a:t> </a:t>
            </a:r>
            <a:r>
              <a:rPr lang="en-US" sz="2600" dirty="0" err="1"/>
              <a:t>isplativosti</a:t>
            </a:r>
            <a:r>
              <a:rPr lang="en-US" sz="2600" dirty="0"/>
              <a:t> </a:t>
            </a:r>
            <a:r>
              <a:rPr lang="en-US" sz="2600" dirty="0" err="1"/>
              <a:t>projekta</a:t>
            </a:r>
            <a:r>
              <a:rPr lang="en-US" sz="2600" dirty="0"/>
              <a:t> </a:t>
            </a:r>
            <a:r>
              <a:rPr lang="en-US" sz="2600" dirty="0" err="1"/>
              <a:t>sa</a:t>
            </a:r>
            <a:r>
              <a:rPr lang="en-US" sz="2600" dirty="0"/>
              <a:t> </a:t>
            </a:r>
            <a:r>
              <a:rPr lang="en-US" sz="2600" dirty="0" err="1"/>
              <a:t>stanovišta</a:t>
            </a:r>
            <a:r>
              <a:rPr lang="en-US" sz="2600" dirty="0"/>
              <a:t> </a:t>
            </a:r>
            <a:r>
              <a:rPr lang="en-US" sz="2600" dirty="0" err="1"/>
              <a:t>investitora</a:t>
            </a:r>
            <a:r>
              <a:rPr lang="en-US" sz="2600" dirty="0"/>
              <a:t>, </a:t>
            </a:r>
            <a:r>
              <a:rPr lang="en-US" sz="2600" dirty="0" err="1"/>
              <a:t>analizirajući</a:t>
            </a:r>
            <a:r>
              <a:rPr lang="en-US" sz="2600" dirty="0"/>
              <a:t> </a:t>
            </a:r>
            <a:r>
              <a:rPr lang="en-US" sz="2600" dirty="0" err="1"/>
              <a:t>tokove</a:t>
            </a:r>
            <a:r>
              <a:rPr lang="en-US" sz="2600" dirty="0"/>
              <a:t> </a:t>
            </a:r>
            <a:r>
              <a:rPr lang="en-US" sz="2600" dirty="0" err="1"/>
              <a:t>novca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profitabilnost</a:t>
            </a:r>
            <a:r>
              <a:rPr lang="en-US" sz="2600" dirty="0"/>
              <a:t>. Ova </a:t>
            </a:r>
            <a:r>
              <a:rPr lang="en-US" sz="2600" dirty="0" err="1"/>
              <a:t>analiza</a:t>
            </a:r>
            <a:r>
              <a:rPr lang="en-US" sz="2600" dirty="0"/>
              <a:t> </a:t>
            </a:r>
            <a:r>
              <a:rPr lang="en-US" sz="2600" dirty="0" err="1"/>
              <a:t>omogućava</a:t>
            </a:r>
            <a:r>
              <a:rPr lang="en-US" sz="2600" dirty="0"/>
              <a:t> </a:t>
            </a:r>
            <a:r>
              <a:rPr lang="en-US" sz="2600" dirty="0" err="1"/>
              <a:t>utvrđivanje</a:t>
            </a:r>
            <a:r>
              <a:rPr lang="en-US" sz="2600" dirty="0"/>
              <a:t> da li </a:t>
            </a:r>
            <a:r>
              <a:rPr lang="en-US" sz="2600" dirty="0" err="1"/>
              <a:t>su</a:t>
            </a:r>
            <a:r>
              <a:rPr lang="en-US" sz="2600" dirty="0"/>
              <a:t> </a:t>
            </a:r>
            <a:r>
              <a:rPr lang="en-US" sz="2600" dirty="0" err="1"/>
              <a:t>finansijski</a:t>
            </a:r>
            <a:r>
              <a:rPr lang="en-US" sz="2600" dirty="0"/>
              <a:t> </a:t>
            </a:r>
            <a:r>
              <a:rPr lang="en-US" sz="2600" dirty="0" err="1"/>
              <a:t>efekti</a:t>
            </a:r>
            <a:r>
              <a:rPr lang="en-US" sz="2600" dirty="0"/>
              <a:t> </a:t>
            </a:r>
            <a:r>
              <a:rPr lang="en-US" sz="2600" dirty="0" err="1"/>
              <a:t>projekta</a:t>
            </a:r>
            <a:r>
              <a:rPr lang="en-US" sz="2600" dirty="0"/>
              <a:t> </a:t>
            </a:r>
            <a:r>
              <a:rPr lang="en-US" sz="2600" dirty="0" err="1"/>
              <a:t>već</a:t>
            </a:r>
            <a:r>
              <a:rPr lang="en-US" sz="2600" dirty="0"/>
              <a:t> od </a:t>
            </a:r>
            <a:r>
              <a:rPr lang="en-US" sz="2600" dirty="0" err="1"/>
              <a:t>njegovih</a:t>
            </a:r>
            <a:r>
              <a:rPr lang="en-US" sz="2600" dirty="0"/>
              <a:t> </a:t>
            </a:r>
            <a:r>
              <a:rPr lang="en-US" sz="2600" dirty="0" err="1"/>
              <a:t>troškova</a:t>
            </a:r>
            <a:r>
              <a:rPr lang="en-US" sz="2600" dirty="0"/>
              <a:t>, </a:t>
            </a:r>
            <a:r>
              <a:rPr lang="en-US" sz="2600" dirty="0" err="1"/>
              <a:t>kroz</a:t>
            </a:r>
            <a:r>
              <a:rPr lang="en-US" sz="2600" dirty="0"/>
              <a:t> </a:t>
            </a:r>
            <a:r>
              <a:rPr lang="en-US" sz="2600" dirty="0" err="1"/>
              <a:t>novčane</a:t>
            </a:r>
            <a:r>
              <a:rPr lang="en-US" sz="2600" dirty="0"/>
              <a:t> </a:t>
            </a:r>
            <a:r>
              <a:rPr lang="en-US" sz="2600" dirty="0" err="1"/>
              <a:t>tokove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metrike</a:t>
            </a:r>
            <a:r>
              <a:rPr lang="en-US" sz="2600" dirty="0"/>
              <a:t>, </a:t>
            </a:r>
            <a:r>
              <a:rPr lang="en-US" sz="2600" dirty="0" err="1"/>
              <a:t>kao</a:t>
            </a:r>
            <a:r>
              <a:rPr lang="en-US" sz="2600" dirty="0"/>
              <a:t> </a:t>
            </a:r>
            <a:r>
              <a:rPr lang="en-US" sz="2600" dirty="0" err="1"/>
              <a:t>što</a:t>
            </a:r>
            <a:r>
              <a:rPr lang="en-US" sz="2600" dirty="0"/>
              <a:t> </a:t>
            </a:r>
            <a:r>
              <a:rPr lang="en-US" sz="2600" dirty="0" err="1"/>
              <a:t>su</a:t>
            </a:r>
            <a:r>
              <a:rPr lang="en-US" sz="2600" dirty="0"/>
              <a:t> </a:t>
            </a:r>
            <a:r>
              <a:rPr lang="en-US" sz="2600" dirty="0" err="1"/>
              <a:t>interna</a:t>
            </a:r>
            <a:r>
              <a:rPr lang="en-US" sz="2600" dirty="0"/>
              <a:t> </a:t>
            </a:r>
            <a:r>
              <a:rPr lang="en-US" sz="2600" dirty="0" err="1"/>
              <a:t>stopa</a:t>
            </a:r>
            <a:r>
              <a:rPr lang="en-US" sz="2600" dirty="0"/>
              <a:t> </a:t>
            </a:r>
            <a:r>
              <a:rPr lang="en-US" sz="2600" dirty="0" err="1"/>
              <a:t>rentabilnosti</a:t>
            </a:r>
            <a:r>
              <a:rPr lang="en-US" sz="2600" dirty="0"/>
              <a:t> (IRR)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neto</a:t>
            </a:r>
            <a:r>
              <a:rPr lang="en-US" sz="2600" dirty="0"/>
              <a:t> </a:t>
            </a:r>
            <a:r>
              <a:rPr lang="en-US" sz="2600" dirty="0" err="1"/>
              <a:t>sadašnja</a:t>
            </a:r>
            <a:r>
              <a:rPr lang="en-US" sz="2600" dirty="0"/>
              <a:t> </a:t>
            </a:r>
            <a:r>
              <a:rPr lang="en-US" sz="2600" dirty="0" err="1"/>
              <a:t>vriijednost</a:t>
            </a:r>
            <a:r>
              <a:rPr lang="en-US" sz="2600" dirty="0"/>
              <a:t> (NPV).</a:t>
            </a:r>
            <a:endParaRPr lang="en-GB" sz="2600" dirty="0"/>
          </a:p>
          <a:p>
            <a:pPr lvl="0" algn="just"/>
            <a:r>
              <a:rPr lang="en-US" sz="2600" dirty="0" err="1">
                <a:solidFill>
                  <a:srgbClr val="FF0000"/>
                </a:solidFill>
              </a:rPr>
              <a:t>Drugo</a:t>
            </a:r>
            <a:r>
              <a:rPr lang="en-US" sz="2600" dirty="0"/>
              <a:t>, </a:t>
            </a:r>
            <a:r>
              <a:rPr lang="en-US" sz="2600" dirty="0" err="1"/>
              <a:t>utvrđivanje</a:t>
            </a:r>
            <a:r>
              <a:rPr lang="en-US" sz="2600" dirty="0"/>
              <a:t> </a:t>
            </a:r>
            <a:r>
              <a:rPr lang="en-US" sz="2600" dirty="0" err="1"/>
              <a:t>ekonomske</a:t>
            </a:r>
            <a:r>
              <a:rPr lang="en-US" sz="2600" dirty="0"/>
              <a:t> </a:t>
            </a:r>
            <a:r>
              <a:rPr lang="en-US" sz="2600" dirty="0" err="1"/>
              <a:t>izvodljivosti</a:t>
            </a:r>
            <a:r>
              <a:rPr lang="en-US" sz="2600" dirty="0"/>
              <a:t> – </a:t>
            </a:r>
            <a:r>
              <a:rPr lang="en-US" sz="2600" dirty="0" err="1"/>
              <a:t>Procjena</a:t>
            </a:r>
            <a:r>
              <a:rPr lang="en-US" sz="2600" dirty="0"/>
              <a:t> </a:t>
            </a:r>
            <a:r>
              <a:rPr lang="en-US" sz="2600" dirty="0" err="1"/>
              <a:t>koristi</a:t>
            </a:r>
            <a:r>
              <a:rPr lang="en-US" sz="2600" dirty="0"/>
              <a:t> </a:t>
            </a:r>
            <a:r>
              <a:rPr lang="en-US" sz="2600" dirty="0" err="1"/>
              <a:t>sa</a:t>
            </a:r>
            <a:r>
              <a:rPr lang="en-US" sz="2600" dirty="0"/>
              <a:t> </a:t>
            </a:r>
            <a:r>
              <a:rPr lang="en-US" sz="2600" dirty="0" err="1"/>
              <a:t>šireg</a:t>
            </a:r>
            <a:r>
              <a:rPr lang="en-US" sz="2600" dirty="0"/>
              <a:t> </a:t>
            </a:r>
            <a:r>
              <a:rPr lang="en-US" sz="2600" dirty="0" err="1"/>
              <a:t>društveno-ekonomskog</a:t>
            </a:r>
            <a:r>
              <a:rPr lang="en-US" sz="2600" dirty="0"/>
              <a:t> </a:t>
            </a:r>
            <a:r>
              <a:rPr lang="en-US" sz="2600" dirty="0" err="1"/>
              <a:t>stanovišta</a:t>
            </a:r>
            <a:r>
              <a:rPr lang="en-US" sz="2600" dirty="0"/>
              <a:t>, </a:t>
            </a:r>
            <a:r>
              <a:rPr lang="en-US" sz="2600" dirty="0" err="1"/>
              <a:t>uzimajući</a:t>
            </a:r>
            <a:r>
              <a:rPr lang="en-US" sz="2600" dirty="0"/>
              <a:t> u </a:t>
            </a:r>
            <a:r>
              <a:rPr lang="en-US" sz="2600" dirty="0" err="1"/>
              <a:t>obzir</a:t>
            </a:r>
            <a:r>
              <a:rPr lang="en-US" sz="2600" dirty="0"/>
              <a:t> </a:t>
            </a:r>
            <a:r>
              <a:rPr lang="en-US" sz="2600" dirty="0" err="1"/>
              <a:t>širi</a:t>
            </a:r>
            <a:r>
              <a:rPr lang="en-US" sz="2600" dirty="0"/>
              <a:t> </a:t>
            </a:r>
            <a:r>
              <a:rPr lang="en-US" sz="2600" dirty="0" err="1"/>
              <a:t>uticaj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zajednicu</a:t>
            </a:r>
            <a:r>
              <a:rPr lang="en-US" sz="2600" dirty="0"/>
              <a:t>, </a:t>
            </a:r>
            <a:r>
              <a:rPr lang="en-US" sz="2600" dirty="0" err="1"/>
              <a:t>kao</a:t>
            </a:r>
            <a:r>
              <a:rPr lang="en-US" sz="2600" dirty="0"/>
              <a:t> </a:t>
            </a:r>
            <a:r>
              <a:rPr lang="en-US" sz="2600" dirty="0" err="1"/>
              <a:t>što</a:t>
            </a:r>
            <a:r>
              <a:rPr lang="en-US" sz="2600" dirty="0"/>
              <a:t> </a:t>
            </a:r>
            <a:r>
              <a:rPr lang="en-US" sz="2600" dirty="0" err="1"/>
              <a:t>su</a:t>
            </a:r>
            <a:r>
              <a:rPr lang="en-US" sz="2600" dirty="0"/>
              <a:t> </a:t>
            </a:r>
            <a:r>
              <a:rPr lang="en-US" sz="2600" dirty="0" err="1"/>
              <a:t>smanjenje</a:t>
            </a:r>
            <a:r>
              <a:rPr lang="en-US" sz="2600" dirty="0"/>
              <a:t> </a:t>
            </a:r>
            <a:r>
              <a:rPr lang="en-US" sz="2600" dirty="0" err="1"/>
              <a:t>nezaposlenosti</a:t>
            </a:r>
            <a:r>
              <a:rPr lang="en-US" sz="2600" dirty="0"/>
              <a:t>, </a:t>
            </a:r>
            <a:r>
              <a:rPr lang="en-US" sz="2600" dirty="0" err="1"/>
              <a:t>zaštita</a:t>
            </a:r>
            <a:r>
              <a:rPr lang="en-US" sz="2600" dirty="0"/>
              <a:t> </a:t>
            </a:r>
            <a:r>
              <a:rPr lang="en-US" sz="2600" dirty="0" err="1"/>
              <a:t>životne</a:t>
            </a:r>
            <a:r>
              <a:rPr lang="en-US" sz="2600" dirty="0"/>
              <a:t> </a:t>
            </a:r>
            <a:r>
              <a:rPr lang="en-US" sz="2600" dirty="0" err="1"/>
              <a:t>sredine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dugoročni</a:t>
            </a:r>
            <a:r>
              <a:rPr lang="en-US" sz="2600" dirty="0"/>
              <a:t> </a:t>
            </a:r>
            <a:r>
              <a:rPr lang="en-US" sz="2600" dirty="0" err="1"/>
              <a:t>ekonomski</a:t>
            </a:r>
            <a:r>
              <a:rPr lang="en-US" sz="2600" dirty="0"/>
              <a:t> </a:t>
            </a:r>
            <a:r>
              <a:rPr lang="en-US" sz="2600" dirty="0" err="1"/>
              <a:t>rast</a:t>
            </a:r>
            <a:r>
              <a:rPr lang="en-US" sz="2600" dirty="0"/>
              <a:t>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535740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72845"/>
            <a:ext cx="10058400" cy="5596249"/>
          </a:xfrm>
        </p:spPr>
        <p:txBody>
          <a:bodyPr>
            <a:normAutofit/>
          </a:bodyPr>
          <a:lstStyle/>
          <a:p>
            <a:endParaRPr lang="sr-Latn-ME" sz="2600" dirty="0"/>
          </a:p>
          <a:p>
            <a:r>
              <a:rPr lang="de-DE" sz="2600" dirty="0"/>
              <a:t>CBA metodologija uključuje </a:t>
            </a:r>
            <a:r>
              <a:rPr lang="de-DE" sz="2600" b="1" dirty="0"/>
              <a:t>upoređivanje dva scenarija</a:t>
            </a:r>
            <a:r>
              <a:rPr lang="de-DE" sz="2600" dirty="0"/>
              <a:t>:</a:t>
            </a:r>
            <a:endParaRPr lang="en-GB" sz="2600" dirty="0"/>
          </a:p>
          <a:p>
            <a:pPr lvl="0"/>
            <a:endParaRPr lang="sr-Latn-ME" sz="2600" dirty="0"/>
          </a:p>
          <a:p>
            <a:pPr lvl="0"/>
            <a:endParaRPr lang="sr-Latn-ME" sz="2600" dirty="0"/>
          </a:p>
          <a:p>
            <a:pPr lvl="0"/>
            <a:r>
              <a:rPr lang="de-DE" sz="2600" i="1" dirty="0">
                <a:solidFill>
                  <a:srgbClr val="FF0000"/>
                </a:solidFill>
              </a:rPr>
              <a:t>Scenario “sa projektom” </a:t>
            </a:r>
            <a:r>
              <a:rPr lang="de-DE" sz="2600" dirty="0"/>
              <a:t>– uzima u obzir implementaciju predloženih investicija i prednosti koje dolaze sa novim rešenjima, kao što su aluminijumski stubovi za prenos električne energije.</a:t>
            </a:r>
            <a:endParaRPr lang="en-GB" sz="2600" dirty="0"/>
          </a:p>
          <a:p>
            <a:pPr lvl="0"/>
            <a:r>
              <a:rPr lang="de-DE" sz="2600" i="1" dirty="0">
                <a:solidFill>
                  <a:srgbClr val="FF0000"/>
                </a:solidFill>
              </a:rPr>
              <a:t>Scenario “bez projekta” </a:t>
            </a:r>
            <a:r>
              <a:rPr lang="de-DE" sz="2600" dirty="0"/>
              <a:t>– predstavlja očuvanje postojećeg stanja, gdje bi se koristili tradicionalni materijali, sa svim ograničenjima i negativnim efektima koji mogu nastati.</a:t>
            </a:r>
            <a:endParaRPr lang="en-GB" sz="2600" dirty="0"/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568007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23" y="58995"/>
            <a:ext cx="10904957" cy="58101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 </a:t>
            </a:r>
            <a:r>
              <a:rPr lang="en-US" sz="2400" b="1" dirty="0">
                <a:solidFill>
                  <a:srgbClr val="FF0000"/>
                </a:solidFill>
              </a:rPr>
              <a:t>FINANSIJSKA ANALIZA</a:t>
            </a:r>
            <a:endParaRPr lang="en-GB" sz="2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je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operativnih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potrebnih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realizaciju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isplativosti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održivosti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. Ova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posluži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potencijalne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ulaganju</a:t>
            </a:r>
            <a:r>
              <a:rPr lang="en-US" dirty="0"/>
              <a:t> u </a:t>
            </a:r>
            <a:r>
              <a:rPr lang="en-US" dirty="0" err="1"/>
              <a:t>realizaciju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.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analiza</a:t>
            </a:r>
            <a:r>
              <a:rPr lang="en-US" dirty="0"/>
              <a:t> je </a:t>
            </a:r>
            <a:r>
              <a:rPr lang="en-US" dirty="0" err="1"/>
              <a:t>sprovedena</a:t>
            </a:r>
            <a:r>
              <a:rPr lang="en-US" dirty="0"/>
              <a:t> </a:t>
            </a:r>
            <a:r>
              <a:rPr lang="en-US" dirty="0" err="1"/>
              <a:t>uvažavajući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pretpostavke</a:t>
            </a:r>
            <a:r>
              <a:rPr lang="en-US" dirty="0"/>
              <a:t>: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dirty="0"/>
              <a:t> </a:t>
            </a:r>
            <a:r>
              <a:rPr lang="de-DE" dirty="0"/>
              <a:t>Analiza je izvršena u evrima;</a:t>
            </a:r>
            <a:endParaRPr lang="en-GB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dirty="0"/>
              <a:t> </a:t>
            </a:r>
            <a:r>
              <a:rPr lang="de-DE" dirty="0"/>
              <a:t>Analiza je sprovedena upotrebom realnih (stalnih) cijena;</a:t>
            </a:r>
            <a:endParaRPr lang="en-GB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dirty="0"/>
              <a:t> </a:t>
            </a:r>
            <a:r>
              <a:rPr lang="en-US" dirty="0" err="1"/>
              <a:t>Početna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je 2025. god;</a:t>
            </a:r>
            <a:endParaRPr lang="en-GB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dirty="0"/>
              <a:t> </a:t>
            </a:r>
            <a:r>
              <a:rPr lang="en-US" dirty="0" err="1"/>
              <a:t>Predviđeni</a:t>
            </a:r>
            <a:r>
              <a:rPr lang="en-US" dirty="0"/>
              <a:t> period </a:t>
            </a:r>
            <a:r>
              <a:rPr lang="en-US" dirty="0" err="1"/>
              <a:t>izgradnje</a:t>
            </a:r>
            <a:r>
              <a:rPr lang="en-US" dirty="0"/>
              <a:t> </a:t>
            </a:r>
            <a:r>
              <a:rPr lang="en-US" dirty="0" err="1"/>
              <a:t>objekta</a:t>
            </a:r>
            <a:r>
              <a:rPr lang="en-US" dirty="0"/>
              <a:t> je 1 </a:t>
            </a:r>
            <a:r>
              <a:rPr lang="en-US" dirty="0" err="1"/>
              <a:t>godina</a:t>
            </a:r>
            <a:r>
              <a:rPr lang="en-US" dirty="0"/>
              <a:t> (2025. </a:t>
            </a:r>
            <a:r>
              <a:rPr lang="en-US" dirty="0" err="1"/>
              <a:t>godina</a:t>
            </a:r>
            <a:r>
              <a:rPr lang="en-US" dirty="0"/>
              <a:t>);</a:t>
            </a:r>
            <a:endParaRPr lang="en-GB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dirty="0"/>
              <a:t> </a:t>
            </a:r>
            <a:r>
              <a:rPr lang="en-US" dirty="0" err="1"/>
              <a:t>Posmatrani</a:t>
            </a:r>
            <a:r>
              <a:rPr lang="en-US" dirty="0"/>
              <a:t> period </a:t>
            </a:r>
            <a:r>
              <a:rPr lang="en-US" dirty="0" err="1"/>
              <a:t>eksploatacije</a:t>
            </a:r>
            <a:r>
              <a:rPr lang="en-US" dirty="0"/>
              <a:t> je 10 god (2026 – 2035. god.);</a:t>
            </a:r>
            <a:endParaRPr lang="en-GB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dirty="0"/>
              <a:t> </a:t>
            </a:r>
            <a:r>
              <a:rPr lang="en-US" dirty="0" err="1"/>
              <a:t>Završna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je 2035. god.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192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832" y="184355"/>
            <a:ext cx="10764848" cy="5684739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sz="2800" b="1" dirty="0" err="1">
                <a:solidFill>
                  <a:srgbClr val="FF0000"/>
                </a:solidFill>
              </a:rPr>
              <a:t>Investicioni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troškovi</a:t>
            </a:r>
            <a:endParaRPr lang="en-GB" sz="2800" dirty="0">
              <a:solidFill>
                <a:srgbClr val="FF0000"/>
              </a:solidFill>
            </a:endParaRPr>
          </a:p>
          <a:p>
            <a:r>
              <a:rPr lang="en-US" sz="2800" dirty="0"/>
              <a:t> </a:t>
            </a:r>
            <a:endParaRPr lang="en-GB" sz="2800" dirty="0"/>
          </a:p>
          <a:p>
            <a:pPr algn="just"/>
            <a:r>
              <a:rPr lang="en-US" sz="2800" dirty="0" err="1"/>
              <a:t>Investicioni</a:t>
            </a:r>
            <a:r>
              <a:rPr lang="en-US" sz="2800" dirty="0"/>
              <a:t> </a:t>
            </a:r>
            <a:r>
              <a:rPr lang="en-US" sz="2800" dirty="0" err="1"/>
              <a:t>troškovi</a:t>
            </a:r>
            <a:r>
              <a:rPr lang="en-US" sz="2800" dirty="0"/>
              <a:t> </a:t>
            </a:r>
            <a:r>
              <a:rPr lang="en-US" sz="2800" dirty="0" err="1"/>
              <a:t>predstavljaju</a:t>
            </a:r>
            <a:r>
              <a:rPr lang="en-US" sz="2800" dirty="0"/>
              <a:t> </a:t>
            </a:r>
            <a:r>
              <a:rPr lang="en-US" sz="2800" dirty="0" err="1"/>
              <a:t>osnovu</a:t>
            </a:r>
            <a:r>
              <a:rPr lang="en-US" sz="2800" dirty="0"/>
              <a:t> </a:t>
            </a:r>
            <a:r>
              <a:rPr lang="en-US" sz="2800" dirty="0" err="1"/>
              <a:t>svakog</a:t>
            </a:r>
            <a:r>
              <a:rPr lang="en-US" sz="2800" dirty="0"/>
              <a:t> </a:t>
            </a:r>
            <a:r>
              <a:rPr lang="en-US" sz="2800" dirty="0" err="1"/>
              <a:t>projekta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obuhvataju</a:t>
            </a:r>
            <a:r>
              <a:rPr lang="en-US" sz="2800" dirty="0"/>
              <a:t> </a:t>
            </a:r>
            <a:r>
              <a:rPr lang="en-US" sz="2800" dirty="0" err="1"/>
              <a:t>sredstva</a:t>
            </a:r>
            <a:r>
              <a:rPr lang="en-US" sz="2800" dirty="0"/>
              <a:t> </a:t>
            </a:r>
            <a:r>
              <a:rPr lang="en-US" sz="2800" dirty="0" err="1"/>
              <a:t>potrebna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realizaciju</a:t>
            </a:r>
            <a:r>
              <a:rPr lang="en-US" sz="2800" dirty="0"/>
              <a:t> </a:t>
            </a:r>
            <a:r>
              <a:rPr lang="en-US" sz="2800" dirty="0" err="1"/>
              <a:t>početne</a:t>
            </a:r>
            <a:r>
              <a:rPr lang="en-US" sz="2800" dirty="0"/>
              <a:t> faze </a:t>
            </a:r>
            <a:r>
              <a:rPr lang="en-US" sz="2800" dirty="0" err="1"/>
              <a:t>ulaganja</a:t>
            </a:r>
            <a:r>
              <a:rPr lang="en-US" sz="2800" dirty="0"/>
              <a:t> u </a:t>
            </a:r>
            <a:r>
              <a:rPr lang="en-US" sz="2800" dirty="0" err="1"/>
              <a:t>proizvodnju</a:t>
            </a:r>
            <a:r>
              <a:rPr lang="en-US" sz="2800" dirty="0"/>
              <a:t> </a:t>
            </a:r>
            <a:r>
              <a:rPr lang="en-US" sz="2800" dirty="0" err="1"/>
              <a:t>aluminijumskih</a:t>
            </a:r>
            <a:r>
              <a:rPr lang="en-US" sz="2800" dirty="0"/>
              <a:t> </a:t>
            </a:r>
            <a:r>
              <a:rPr lang="en-US" sz="2800" dirty="0" err="1"/>
              <a:t>stubova</a:t>
            </a:r>
            <a:r>
              <a:rPr lang="en-US" sz="2800" dirty="0"/>
              <a:t>. </a:t>
            </a:r>
            <a:r>
              <a:rPr lang="en-US" sz="2800" dirty="0" err="1"/>
              <a:t>Precizna</a:t>
            </a:r>
            <a:r>
              <a:rPr lang="en-US" sz="2800" dirty="0"/>
              <a:t> </a:t>
            </a:r>
            <a:r>
              <a:rPr lang="en-US" sz="2800" dirty="0" err="1"/>
              <a:t>procjena</a:t>
            </a:r>
            <a:r>
              <a:rPr lang="en-US" sz="2800" dirty="0"/>
              <a:t> </a:t>
            </a:r>
            <a:r>
              <a:rPr lang="en-US" sz="2800" dirty="0" err="1"/>
              <a:t>investicionih</a:t>
            </a:r>
            <a:r>
              <a:rPr lang="en-US" sz="2800" dirty="0"/>
              <a:t> </a:t>
            </a:r>
            <a:r>
              <a:rPr lang="en-US" sz="2800" dirty="0" err="1"/>
              <a:t>troškova</a:t>
            </a:r>
            <a:r>
              <a:rPr lang="en-US" sz="2800" dirty="0"/>
              <a:t> </a:t>
            </a:r>
            <a:r>
              <a:rPr lang="en-US" sz="2800" dirty="0" err="1"/>
              <a:t>ključna</a:t>
            </a:r>
            <a:r>
              <a:rPr lang="en-US" sz="2800" dirty="0"/>
              <a:t> je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određivanje</a:t>
            </a:r>
            <a:r>
              <a:rPr lang="en-US" sz="2800" dirty="0"/>
              <a:t> </a:t>
            </a:r>
            <a:r>
              <a:rPr lang="en-US" sz="2800" dirty="0" err="1"/>
              <a:t>obima</a:t>
            </a:r>
            <a:r>
              <a:rPr lang="en-US" sz="2800" dirty="0"/>
              <a:t> </a:t>
            </a:r>
            <a:r>
              <a:rPr lang="en-US" sz="2800" dirty="0" err="1"/>
              <a:t>početnih</a:t>
            </a:r>
            <a:r>
              <a:rPr lang="en-US" sz="2800" dirty="0"/>
              <a:t> </a:t>
            </a:r>
            <a:r>
              <a:rPr lang="en-US" sz="2800" dirty="0" err="1"/>
              <a:t>ulaganja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predstavlja</a:t>
            </a:r>
            <a:r>
              <a:rPr lang="en-US" sz="2800" dirty="0"/>
              <a:t> </a:t>
            </a:r>
            <a:r>
              <a:rPr lang="en-US" sz="2800" dirty="0" err="1"/>
              <a:t>temelj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procjenu</a:t>
            </a:r>
            <a:r>
              <a:rPr lang="en-US" sz="2800" dirty="0"/>
              <a:t> </a:t>
            </a:r>
            <a:r>
              <a:rPr lang="en-US" sz="3400" dirty="0" err="1"/>
              <a:t>ukupne</a:t>
            </a:r>
            <a:r>
              <a:rPr lang="en-US" sz="2800" dirty="0"/>
              <a:t> </a:t>
            </a:r>
            <a:r>
              <a:rPr lang="en-US" sz="2800" dirty="0" err="1"/>
              <a:t>profitabilnosti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povraćaja</a:t>
            </a:r>
            <a:r>
              <a:rPr lang="en-US" sz="2800" dirty="0"/>
              <a:t> </a:t>
            </a:r>
            <a:r>
              <a:rPr lang="en-US" sz="2800" dirty="0" err="1"/>
              <a:t>investicije</a:t>
            </a:r>
            <a:r>
              <a:rPr lang="en-US" sz="2800" dirty="0"/>
              <a:t>. 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r>
              <a:rPr lang="en-US" sz="2800" dirty="0" err="1"/>
              <a:t>Troškovi</a:t>
            </a:r>
            <a:r>
              <a:rPr lang="en-US" sz="2800" dirty="0"/>
              <a:t> </a:t>
            </a:r>
            <a:r>
              <a:rPr lang="en-US" sz="2800" dirty="0" err="1"/>
              <a:t>predmetnog</a:t>
            </a:r>
            <a:r>
              <a:rPr lang="en-US" sz="2800" dirty="0"/>
              <a:t> </a:t>
            </a:r>
            <a:r>
              <a:rPr lang="en-US" sz="2800" dirty="0" err="1"/>
              <a:t>investicionog</a:t>
            </a:r>
            <a:r>
              <a:rPr lang="en-US" sz="2800" dirty="0"/>
              <a:t> </a:t>
            </a:r>
            <a:r>
              <a:rPr lang="en-US" sz="2800" dirty="0" err="1"/>
              <a:t>ulaganja</a:t>
            </a:r>
            <a:r>
              <a:rPr lang="en-US" sz="2800" dirty="0"/>
              <a:t> </a:t>
            </a:r>
            <a:r>
              <a:rPr lang="en-US" sz="2800" dirty="0" err="1"/>
              <a:t>obuhvataju</a:t>
            </a:r>
            <a:r>
              <a:rPr lang="en-US" sz="2800" dirty="0"/>
              <a:t> </a:t>
            </a:r>
            <a:r>
              <a:rPr lang="en-US" sz="2800" dirty="0" err="1"/>
              <a:t>sljedeće</a:t>
            </a:r>
            <a:r>
              <a:rPr lang="en-US" sz="2800" dirty="0"/>
              <a:t> </a:t>
            </a:r>
            <a:r>
              <a:rPr lang="en-US" sz="2800" dirty="0" err="1"/>
              <a:t>troškovne</a:t>
            </a:r>
            <a:r>
              <a:rPr lang="en-US" sz="2800" dirty="0"/>
              <a:t> </a:t>
            </a:r>
            <a:r>
              <a:rPr lang="en-US" sz="2800" dirty="0" err="1"/>
              <a:t>kategorije</a:t>
            </a:r>
            <a:r>
              <a:rPr lang="en-US" sz="2800" dirty="0"/>
              <a:t>:</a:t>
            </a:r>
            <a:endParaRPr lang="en-GB" sz="2800" dirty="0"/>
          </a:p>
          <a:p>
            <a:r>
              <a:rPr lang="en-US" sz="2800" dirty="0"/>
              <a:t> </a:t>
            </a:r>
            <a:endParaRPr lang="en-GB" sz="28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sz="2800" dirty="0"/>
              <a:t> </a:t>
            </a:r>
            <a:r>
              <a:rPr lang="en-US" sz="2800" dirty="0" err="1"/>
              <a:t>Troškove</a:t>
            </a:r>
            <a:r>
              <a:rPr lang="en-US" sz="2800" dirty="0"/>
              <a:t> </a:t>
            </a:r>
            <a:r>
              <a:rPr lang="en-US" sz="2800" dirty="0" err="1"/>
              <a:t>zemljišta</a:t>
            </a:r>
            <a:r>
              <a:rPr lang="en-US" sz="2800" dirty="0"/>
              <a:t>;</a:t>
            </a:r>
            <a:endParaRPr lang="en-GB" sz="28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sz="2800" dirty="0"/>
              <a:t> </a:t>
            </a:r>
            <a:r>
              <a:rPr lang="en-US" sz="2800" dirty="0" err="1"/>
              <a:t>Troškove</a:t>
            </a:r>
            <a:r>
              <a:rPr lang="en-US" sz="2800" dirty="0"/>
              <a:t> </a:t>
            </a:r>
            <a:r>
              <a:rPr lang="en-US" sz="2800" dirty="0" err="1"/>
              <a:t>izgradnje</a:t>
            </a:r>
            <a:r>
              <a:rPr lang="en-US" sz="2800" dirty="0"/>
              <a:t> </a:t>
            </a:r>
            <a:r>
              <a:rPr lang="en-US" sz="2800" dirty="0" err="1"/>
              <a:t>objekta</a:t>
            </a:r>
            <a:r>
              <a:rPr lang="en-US" sz="2800" dirty="0"/>
              <a:t>;</a:t>
            </a:r>
            <a:endParaRPr lang="en-GB" sz="28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sz="2800" dirty="0"/>
              <a:t> </a:t>
            </a:r>
            <a:r>
              <a:rPr lang="en-US" sz="2800" dirty="0" err="1"/>
              <a:t>Troškove</a:t>
            </a:r>
            <a:r>
              <a:rPr lang="en-US" sz="2800" dirty="0"/>
              <a:t> </a:t>
            </a:r>
            <a:r>
              <a:rPr lang="en-US" sz="2800" dirty="0" err="1"/>
              <a:t>nabavke</a:t>
            </a:r>
            <a:r>
              <a:rPr lang="en-US" sz="2800" dirty="0"/>
              <a:t> </a:t>
            </a:r>
            <a:r>
              <a:rPr lang="en-US" sz="2800" dirty="0" err="1"/>
              <a:t>opreme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proizvodnju</a:t>
            </a:r>
            <a:r>
              <a:rPr lang="en-US" sz="2800" dirty="0"/>
              <a:t>;</a:t>
            </a:r>
            <a:endParaRPr lang="en-GB" sz="28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sz="2800" dirty="0"/>
              <a:t> </a:t>
            </a:r>
            <a:r>
              <a:rPr lang="en-US" sz="2800" dirty="0" err="1"/>
              <a:t>Troškove</a:t>
            </a:r>
            <a:r>
              <a:rPr lang="en-US" sz="2800" dirty="0"/>
              <a:t> </a:t>
            </a:r>
            <a:r>
              <a:rPr lang="en-US" sz="2800" dirty="0" err="1"/>
              <a:t>nabavke</a:t>
            </a:r>
            <a:r>
              <a:rPr lang="en-US" sz="2800" dirty="0"/>
              <a:t> </a:t>
            </a:r>
            <a:r>
              <a:rPr lang="en-US" sz="2800" dirty="0" err="1"/>
              <a:t>vozila</a:t>
            </a:r>
            <a:r>
              <a:rPr lang="en-US" sz="2800" dirty="0"/>
              <a:t>;</a:t>
            </a:r>
            <a:endParaRPr lang="en-GB" sz="28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sz="2800" dirty="0"/>
              <a:t> </a:t>
            </a:r>
            <a:r>
              <a:rPr lang="en-US" sz="2800" dirty="0" err="1"/>
              <a:t>Troškove</a:t>
            </a:r>
            <a:r>
              <a:rPr lang="en-US" sz="2800" dirty="0"/>
              <a:t> </a:t>
            </a:r>
            <a:r>
              <a:rPr lang="en-US" sz="2800" dirty="0" err="1"/>
              <a:t>nabavke</a:t>
            </a:r>
            <a:r>
              <a:rPr lang="en-US" sz="2800" dirty="0"/>
              <a:t> </a:t>
            </a:r>
            <a:r>
              <a:rPr lang="en-US" sz="2800" dirty="0" err="1"/>
              <a:t>kancelarijske</a:t>
            </a:r>
            <a:r>
              <a:rPr lang="en-US" sz="2800" dirty="0"/>
              <a:t> </a:t>
            </a:r>
            <a:r>
              <a:rPr lang="en-US" sz="2800" dirty="0" err="1"/>
              <a:t>opreme</a:t>
            </a:r>
            <a:r>
              <a:rPr lang="en-US" sz="2800" dirty="0"/>
              <a:t>;</a:t>
            </a:r>
            <a:endParaRPr lang="en-GB" sz="28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r-Latn-ME" sz="2800" dirty="0"/>
              <a:t> </a:t>
            </a:r>
            <a:r>
              <a:rPr lang="en-US" sz="2800" dirty="0" err="1"/>
              <a:t>Troškove</a:t>
            </a:r>
            <a:r>
              <a:rPr lang="en-US" sz="2800" dirty="0"/>
              <a:t> </a:t>
            </a:r>
            <a:r>
              <a:rPr lang="en-US" sz="2800" dirty="0" err="1"/>
              <a:t>komunalnih</a:t>
            </a:r>
            <a:r>
              <a:rPr lang="en-US" sz="2800" dirty="0"/>
              <a:t> </a:t>
            </a:r>
            <a:r>
              <a:rPr lang="en-US" sz="2800" dirty="0" err="1"/>
              <a:t>priključaka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dozvola</a:t>
            </a:r>
            <a:r>
              <a:rPr lang="en-US" sz="2800" dirty="0"/>
              <a:t>.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282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996" y="309716"/>
            <a:ext cx="10915282" cy="5715000"/>
          </a:xfrm>
        </p:spPr>
        <p:txBody>
          <a:bodyPr>
            <a:normAutofit fontScale="92500" lnSpcReduction="20000"/>
          </a:bodyPr>
          <a:lstStyle/>
          <a:p>
            <a:r>
              <a:rPr lang="sr-Latn-ME" sz="2600" dirty="0">
                <a:solidFill>
                  <a:srgbClr val="FF0000"/>
                </a:solidFill>
              </a:rPr>
              <a:t>- </a:t>
            </a:r>
            <a:r>
              <a:rPr lang="en-US" sz="2600" dirty="0" err="1">
                <a:solidFill>
                  <a:srgbClr val="FF0000"/>
                </a:solidFill>
              </a:rPr>
              <a:t>Troškovi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zemljišta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/>
              <a:t>su</a:t>
            </a:r>
            <a:r>
              <a:rPr lang="en-US" sz="2600" dirty="0"/>
              <a:t> </a:t>
            </a:r>
            <a:r>
              <a:rPr lang="en-US" sz="2600" dirty="0" err="1"/>
              <a:t>utvrđeni</a:t>
            </a:r>
            <a:r>
              <a:rPr lang="en-US" sz="2600" dirty="0"/>
              <a:t> </a:t>
            </a:r>
            <a:r>
              <a:rPr lang="en-US" sz="2600" dirty="0" err="1"/>
              <a:t>uvažavajući</a:t>
            </a:r>
            <a:r>
              <a:rPr lang="en-US" sz="2600" dirty="0"/>
              <a:t> </a:t>
            </a:r>
            <a:r>
              <a:rPr lang="en-US" sz="2600" dirty="0" err="1"/>
              <a:t>činjenicu</a:t>
            </a:r>
            <a:r>
              <a:rPr lang="en-US" sz="2600" dirty="0"/>
              <a:t> da je </a:t>
            </a:r>
            <a:r>
              <a:rPr lang="en-US" sz="2600" dirty="0" err="1"/>
              <a:t>potrebno</a:t>
            </a:r>
            <a:r>
              <a:rPr lang="en-US" sz="2600" dirty="0"/>
              <a:t> </a:t>
            </a:r>
            <a:r>
              <a:rPr lang="en-US" sz="2600" dirty="0" err="1"/>
              <a:t>pronaći</a:t>
            </a:r>
            <a:r>
              <a:rPr lang="en-US" sz="2600" dirty="0"/>
              <a:t> </a:t>
            </a:r>
            <a:r>
              <a:rPr lang="en-US" sz="2600" dirty="0" err="1"/>
              <a:t>odgovarajuće</a:t>
            </a:r>
            <a:r>
              <a:rPr lang="en-US" sz="2600" dirty="0"/>
              <a:t> </a:t>
            </a:r>
            <a:r>
              <a:rPr lang="en-US" sz="2600" dirty="0" err="1"/>
              <a:t>industrijsko</a:t>
            </a:r>
            <a:r>
              <a:rPr lang="en-US" sz="2600" dirty="0"/>
              <a:t> </a:t>
            </a:r>
            <a:r>
              <a:rPr lang="en-US" sz="2600" dirty="0" err="1"/>
              <a:t>zemljište</a:t>
            </a:r>
            <a:r>
              <a:rPr lang="en-US" sz="2600" dirty="0"/>
              <a:t>, a </a:t>
            </a:r>
            <a:r>
              <a:rPr lang="en-US" sz="2600" dirty="0" err="1"/>
              <a:t>kao</a:t>
            </a:r>
            <a:r>
              <a:rPr lang="en-US" sz="2600" dirty="0"/>
              <a:t> </a:t>
            </a:r>
            <a:r>
              <a:rPr lang="en-US" sz="2600" dirty="0" err="1"/>
              <a:t>potencijalna</a:t>
            </a:r>
            <a:r>
              <a:rPr lang="en-US" sz="2600" dirty="0"/>
              <a:t> </a:t>
            </a:r>
            <a:r>
              <a:rPr lang="en-US" sz="2600" dirty="0" err="1"/>
              <a:t>lokacija</a:t>
            </a:r>
            <a:r>
              <a:rPr lang="en-US" sz="2600" dirty="0"/>
              <a:t> je </a:t>
            </a:r>
            <a:r>
              <a:rPr lang="en-US" sz="2600" dirty="0" err="1"/>
              <a:t>utvrđena</a:t>
            </a:r>
            <a:r>
              <a:rPr lang="en-US" sz="2600" dirty="0"/>
              <a:t> </a:t>
            </a:r>
            <a:r>
              <a:rPr lang="en-US" sz="2600" dirty="0" err="1"/>
              <a:t>Industrijska</a:t>
            </a:r>
            <a:r>
              <a:rPr lang="en-US" sz="2600" dirty="0"/>
              <a:t> zona </a:t>
            </a:r>
            <a:r>
              <a:rPr lang="en-US" sz="2600" dirty="0" err="1"/>
              <a:t>Danilovgrad</a:t>
            </a:r>
            <a:r>
              <a:rPr lang="en-US" sz="2600" dirty="0"/>
              <a:t>. S </a:t>
            </a:r>
            <a:r>
              <a:rPr lang="en-US" sz="2600" dirty="0" err="1"/>
              <a:t>obzirom</a:t>
            </a:r>
            <a:r>
              <a:rPr lang="en-US" sz="2600" dirty="0"/>
              <a:t> da je </a:t>
            </a:r>
            <a:r>
              <a:rPr lang="en-US" sz="2600" dirty="0" err="1"/>
              <a:t>potrebno</a:t>
            </a:r>
            <a:r>
              <a:rPr lang="en-US" sz="2600" dirty="0"/>
              <a:t> </a:t>
            </a:r>
            <a:r>
              <a:rPr lang="en-US" sz="2600" dirty="0" err="1"/>
              <a:t>oko</a:t>
            </a:r>
            <a:r>
              <a:rPr lang="en-US" sz="2600" dirty="0"/>
              <a:t> 4.000 m</a:t>
            </a:r>
            <a:r>
              <a:rPr lang="en-US" sz="2600" baseline="30000" dirty="0"/>
              <a:t>2</a:t>
            </a:r>
            <a:r>
              <a:rPr lang="en-US" sz="2600" dirty="0"/>
              <a:t> </a:t>
            </a:r>
            <a:r>
              <a:rPr lang="en-US" sz="2600" dirty="0" err="1"/>
              <a:t>industrijskog</a:t>
            </a:r>
            <a:r>
              <a:rPr lang="en-US" sz="2600" dirty="0"/>
              <a:t> </a:t>
            </a:r>
            <a:r>
              <a:rPr lang="en-US" sz="2600" dirty="0" err="1"/>
              <a:t>zemljišta</a:t>
            </a:r>
            <a:r>
              <a:rPr lang="en-US" sz="2600" dirty="0"/>
              <a:t>, </a:t>
            </a:r>
            <a:r>
              <a:rPr lang="en-US" sz="2600" dirty="0" err="1"/>
              <a:t>po</a:t>
            </a:r>
            <a:r>
              <a:rPr lang="en-US" sz="2600" dirty="0"/>
              <a:t> </a:t>
            </a:r>
            <a:r>
              <a:rPr lang="en-US" sz="2600" dirty="0" err="1"/>
              <a:t>cijeni</a:t>
            </a:r>
            <a:r>
              <a:rPr lang="en-US" sz="2600" dirty="0"/>
              <a:t> od </a:t>
            </a:r>
            <a:r>
              <a:rPr lang="en-US" sz="2600" dirty="0" err="1"/>
              <a:t>oko</a:t>
            </a:r>
            <a:r>
              <a:rPr lang="en-US" sz="2600" dirty="0"/>
              <a:t> 40 EUR/m</a:t>
            </a:r>
            <a:r>
              <a:rPr lang="en-US" sz="2600" baseline="30000" dirty="0"/>
              <a:t>2</a:t>
            </a:r>
            <a:r>
              <a:rPr lang="en-US" sz="2600" dirty="0"/>
              <a:t>, </a:t>
            </a:r>
            <a:r>
              <a:rPr lang="en-US" sz="2600" dirty="0" err="1"/>
              <a:t>ovi</a:t>
            </a:r>
            <a:r>
              <a:rPr lang="en-US" sz="2600" dirty="0"/>
              <a:t> </a:t>
            </a:r>
            <a:r>
              <a:rPr lang="en-US" sz="2600" dirty="0" err="1"/>
              <a:t>troškovi</a:t>
            </a:r>
            <a:r>
              <a:rPr lang="en-US" sz="2600" dirty="0"/>
              <a:t> </a:t>
            </a:r>
            <a:r>
              <a:rPr lang="en-US" sz="2600" dirty="0" err="1"/>
              <a:t>su</a:t>
            </a:r>
            <a:r>
              <a:rPr lang="en-US" sz="2600" dirty="0"/>
              <a:t> </a:t>
            </a:r>
            <a:r>
              <a:rPr lang="en-US" sz="2600" dirty="0" err="1"/>
              <a:t>utvrđeni</a:t>
            </a:r>
            <a:r>
              <a:rPr lang="en-US" sz="2600" dirty="0"/>
              <a:t> u </a:t>
            </a:r>
            <a:r>
              <a:rPr lang="en-US" sz="2600" dirty="0" err="1"/>
              <a:t>visini</a:t>
            </a:r>
            <a:r>
              <a:rPr lang="en-US" sz="2600" dirty="0"/>
              <a:t> od 160.000 EUR.</a:t>
            </a:r>
            <a:endParaRPr lang="en-GB" sz="2600" dirty="0"/>
          </a:p>
          <a:p>
            <a:r>
              <a:rPr lang="sr-Latn-ME" sz="2600" dirty="0">
                <a:solidFill>
                  <a:srgbClr val="FF0000"/>
                </a:solidFill>
              </a:rPr>
              <a:t>- </a:t>
            </a:r>
            <a:r>
              <a:rPr lang="en-US" sz="2600" dirty="0" err="1">
                <a:solidFill>
                  <a:srgbClr val="FF0000"/>
                </a:solidFill>
              </a:rPr>
              <a:t>Troškovi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izgradnje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objekta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/>
              <a:t>odnose</a:t>
            </a:r>
            <a:r>
              <a:rPr lang="en-US" sz="2600" dirty="0"/>
              <a:t> se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finansijska</a:t>
            </a:r>
            <a:r>
              <a:rPr lang="en-US" sz="2600" dirty="0"/>
              <a:t> </a:t>
            </a:r>
            <a:r>
              <a:rPr lang="en-US" sz="2600" dirty="0" err="1"/>
              <a:t>sredstva</a:t>
            </a:r>
            <a:r>
              <a:rPr lang="en-US" sz="2600" dirty="0"/>
              <a:t> </a:t>
            </a:r>
            <a:r>
              <a:rPr lang="en-US" sz="2600" dirty="0" err="1"/>
              <a:t>potrebna</a:t>
            </a:r>
            <a:r>
              <a:rPr lang="en-US" sz="2600" dirty="0"/>
              <a:t> </a:t>
            </a:r>
            <a:r>
              <a:rPr lang="en-US" sz="2600" dirty="0" err="1"/>
              <a:t>za</a:t>
            </a:r>
            <a:r>
              <a:rPr lang="en-US" sz="2600" dirty="0"/>
              <a:t> </a:t>
            </a:r>
            <a:r>
              <a:rPr lang="en-US" sz="2600" dirty="0" err="1"/>
              <a:t>projektovanje</a:t>
            </a:r>
            <a:r>
              <a:rPr lang="en-US" sz="2600" dirty="0"/>
              <a:t>, </a:t>
            </a:r>
            <a:r>
              <a:rPr lang="en-US" sz="2600" dirty="0" err="1"/>
              <a:t>građevinske</a:t>
            </a:r>
            <a:r>
              <a:rPr lang="en-US" sz="2600" dirty="0"/>
              <a:t> </a:t>
            </a:r>
            <a:r>
              <a:rPr lang="en-US" sz="2600" dirty="0" err="1"/>
              <a:t>radove</a:t>
            </a:r>
            <a:r>
              <a:rPr lang="en-US" sz="2600" dirty="0"/>
              <a:t>, </a:t>
            </a:r>
            <a:r>
              <a:rPr lang="en-US" sz="2600" dirty="0" err="1"/>
              <a:t>konstrukciju</a:t>
            </a:r>
            <a:r>
              <a:rPr lang="en-US" sz="2600" dirty="0"/>
              <a:t> </a:t>
            </a:r>
            <a:r>
              <a:rPr lang="en-US" sz="2600" dirty="0" err="1"/>
              <a:t>proizvodne</a:t>
            </a:r>
            <a:r>
              <a:rPr lang="en-US" sz="2600" dirty="0"/>
              <a:t> </a:t>
            </a:r>
            <a:r>
              <a:rPr lang="en-US" sz="2600" dirty="0" err="1"/>
              <a:t>hala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pratećih</a:t>
            </a:r>
            <a:r>
              <a:rPr lang="en-US" sz="2600" dirty="0"/>
              <a:t> </a:t>
            </a:r>
            <a:r>
              <a:rPr lang="en-US" sz="2600" dirty="0" err="1"/>
              <a:t>objekata</a:t>
            </a:r>
            <a:r>
              <a:rPr lang="en-US" sz="2600" dirty="0"/>
              <a:t>. Ova </a:t>
            </a:r>
            <a:r>
              <a:rPr lang="en-US" sz="2600" dirty="0" err="1"/>
              <a:t>kategorija</a:t>
            </a:r>
            <a:r>
              <a:rPr lang="en-US" sz="2600" dirty="0"/>
              <a:t> </a:t>
            </a:r>
            <a:r>
              <a:rPr lang="en-US" sz="2600" dirty="0" err="1"/>
              <a:t>obuhvata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troškove</a:t>
            </a:r>
            <a:r>
              <a:rPr lang="en-US" sz="2600" dirty="0"/>
              <a:t> </a:t>
            </a:r>
            <a:r>
              <a:rPr lang="en-US" sz="2600" dirty="0" err="1"/>
              <a:t>materijala</a:t>
            </a:r>
            <a:r>
              <a:rPr lang="en-US" sz="2600" dirty="0"/>
              <a:t>, </a:t>
            </a:r>
            <a:r>
              <a:rPr lang="en-US" sz="2600" dirty="0" err="1"/>
              <a:t>radne</a:t>
            </a:r>
            <a:r>
              <a:rPr lang="en-US" sz="2600" dirty="0"/>
              <a:t> </a:t>
            </a:r>
            <a:r>
              <a:rPr lang="en-US" sz="2600" dirty="0" err="1"/>
              <a:t>snage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ostale</a:t>
            </a:r>
            <a:r>
              <a:rPr lang="en-US" sz="2600" dirty="0"/>
              <a:t> </a:t>
            </a:r>
            <a:r>
              <a:rPr lang="en-US" sz="2600" dirty="0" err="1"/>
              <a:t>usluge</a:t>
            </a:r>
            <a:r>
              <a:rPr lang="en-US" sz="2600" dirty="0"/>
              <a:t> </a:t>
            </a:r>
            <a:r>
              <a:rPr lang="en-US" sz="2600" dirty="0" err="1"/>
              <a:t>neophodne</a:t>
            </a:r>
            <a:r>
              <a:rPr lang="en-US" sz="2600" dirty="0"/>
              <a:t> </a:t>
            </a:r>
            <a:r>
              <a:rPr lang="en-US" sz="2600" dirty="0" err="1"/>
              <a:t>za</a:t>
            </a:r>
            <a:r>
              <a:rPr lang="en-US" sz="2600" dirty="0"/>
              <a:t> </a:t>
            </a:r>
            <a:r>
              <a:rPr lang="en-US" sz="2600" dirty="0" err="1"/>
              <a:t>završetak</a:t>
            </a:r>
            <a:r>
              <a:rPr lang="en-US" sz="2600" dirty="0"/>
              <a:t> </a:t>
            </a:r>
            <a:r>
              <a:rPr lang="en-US" sz="2600" dirty="0" err="1"/>
              <a:t>objekta</a:t>
            </a:r>
            <a:r>
              <a:rPr lang="en-US" sz="2600" dirty="0"/>
              <a:t> u </a:t>
            </a:r>
            <a:r>
              <a:rPr lang="en-US" sz="2600" dirty="0" err="1"/>
              <a:t>skladu</a:t>
            </a:r>
            <a:r>
              <a:rPr lang="en-US" sz="2600" dirty="0"/>
              <a:t> </a:t>
            </a:r>
            <a:r>
              <a:rPr lang="en-US" sz="2600" dirty="0" err="1"/>
              <a:t>sa</a:t>
            </a:r>
            <a:r>
              <a:rPr lang="en-US" sz="2600" dirty="0"/>
              <a:t> </a:t>
            </a:r>
            <a:r>
              <a:rPr lang="en-US" sz="2600" dirty="0" err="1"/>
              <a:t>standardima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propisima.Troškovi</a:t>
            </a:r>
            <a:r>
              <a:rPr lang="en-US" sz="2600" dirty="0"/>
              <a:t> </a:t>
            </a:r>
            <a:r>
              <a:rPr lang="en-US" sz="2600" dirty="0" err="1"/>
              <a:t>izgradnje</a:t>
            </a:r>
            <a:r>
              <a:rPr lang="en-US" sz="2600" dirty="0"/>
              <a:t> </a:t>
            </a:r>
            <a:r>
              <a:rPr lang="en-US" sz="2600" dirty="0" err="1"/>
              <a:t>objekta</a:t>
            </a:r>
            <a:r>
              <a:rPr lang="en-US" sz="2600" dirty="0"/>
              <a:t> </a:t>
            </a:r>
            <a:r>
              <a:rPr lang="en-US" sz="2600" dirty="0" err="1"/>
              <a:t>uključuju</a:t>
            </a:r>
            <a:r>
              <a:rPr lang="en-US" sz="2600" dirty="0"/>
              <a:t> </a:t>
            </a:r>
            <a:r>
              <a:rPr lang="en-US" sz="2600" dirty="0" err="1"/>
              <a:t>izradnju</a:t>
            </a:r>
            <a:r>
              <a:rPr lang="en-US" sz="2600" dirty="0"/>
              <a:t> </a:t>
            </a:r>
            <a:r>
              <a:rPr lang="en-US" sz="2600" dirty="0" err="1"/>
              <a:t>čelične</a:t>
            </a:r>
            <a:r>
              <a:rPr lang="en-US" sz="2600" dirty="0"/>
              <a:t> hale, </a:t>
            </a:r>
            <a:r>
              <a:rPr lang="en-US" sz="2600" dirty="0" err="1"/>
              <a:t>veličine</a:t>
            </a:r>
            <a:r>
              <a:rPr lang="en-US" sz="2600" dirty="0"/>
              <a:t> 600 m</a:t>
            </a:r>
            <a:r>
              <a:rPr lang="en-US" sz="2600" baseline="30000" dirty="0"/>
              <a:t>2</a:t>
            </a:r>
            <a:r>
              <a:rPr lang="en-US" sz="2600" dirty="0"/>
              <a:t>. </a:t>
            </a:r>
            <a:r>
              <a:rPr lang="en-US" sz="2600" dirty="0" err="1"/>
              <a:t>Jedinična</a:t>
            </a:r>
            <a:r>
              <a:rPr lang="en-US" sz="2600" dirty="0"/>
              <a:t> </a:t>
            </a:r>
            <a:r>
              <a:rPr lang="en-US" sz="2600" dirty="0" err="1"/>
              <a:t>cijena</a:t>
            </a:r>
            <a:r>
              <a:rPr lang="en-US" sz="2600" dirty="0"/>
              <a:t> </a:t>
            </a:r>
            <a:r>
              <a:rPr lang="en-US" sz="2600" dirty="0" err="1"/>
              <a:t>izgradnje</a:t>
            </a:r>
            <a:r>
              <a:rPr lang="en-US" sz="2600" dirty="0"/>
              <a:t> je 450 EUR/m</a:t>
            </a:r>
            <a:r>
              <a:rPr lang="en-US" sz="2600" baseline="30000" dirty="0"/>
              <a:t>2</a:t>
            </a:r>
            <a:r>
              <a:rPr lang="en-US" sz="2600" dirty="0"/>
              <a:t>, </a:t>
            </a:r>
            <a:r>
              <a:rPr lang="en-US" sz="2600" dirty="0" err="1"/>
              <a:t>što</a:t>
            </a:r>
            <a:r>
              <a:rPr lang="en-US" sz="2600" dirty="0"/>
              <a:t> </a:t>
            </a:r>
            <a:r>
              <a:rPr lang="en-US" sz="2600" dirty="0" err="1"/>
              <a:t>daje</a:t>
            </a:r>
            <a:r>
              <a:rPr lang="en-US" sz="2600" dirty="0"/>
              <a:t> </a:t>
            </a:r>
            <a:r>
              <a:rPr lang="en-US" sz="2600" dirty="0" err="1"/>
              <a:t>ukupnu</a:t>
            </a:r>
            <a:r>
              <a:rPr lang="en-US" sz="2600" dirty="0"/>
              <a:t> </a:t>
            </a:r>
            <a:r>
              <a:rPr lang="en-US" sz="2600" dirty="0" err="1"/>
              <a:t>vrijednost</a:t>
            </a:r>
            <a:r>
              <a:rPr lang="en-US" sz="2600" dirty="0"/>
              <a:t> </a:t>
            </a:r>
            <a:r>
              <a:rPr lang="en-US" sz="2600" dirty="0" err="1"/>
              <a:t>ovih</a:t>
            </a:r>
            <a:r>
              <a:rPr lang="en-US" sz="2600" dirty="0"/>
              <a:t> </a:t>
            </a:r>
            <a:r>
              <a:rPr lang="en-US" sz="2600" dirty="0" err="1"/>
              <a:t>troškova</a:t>
            </a:r>
            <a:r>
              <a:rPr lang="en-US" sz="2600" dirty="0"/>
              <a:t> od 270.000 EUR.</a:t>
            </a:r>
            <a:endParaRPr lang="en-GB" sz="2600" dirty="0"/>
          </a:p>
          <a:p>
            <a:r>
              <a:rPr lang="sr-Latn-ME" sz="2600" dirty="0">
                <a:solidFill>
                  <a:srgbClr val="FF0000"/>
                </a:solidFill>
              </a:rPr>
              <a:t>- </a:t>
            </a:r>
            <a:r>
              <a:rPr lang="en-US" sz="2600" dirty="0" err="1">
                <a:solidFill>
                  <a:srgbClr val="FF0000"/>
                </a:solidFill>
              </a:rPr>
              <a:t>Nabavka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proizvodne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opreme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/>
              <a:t>uključuje</a:t>
            </a:r>
            <a:r>
              <a:rPr lang="en-US" sz="2600" dirty="0"/>
              <a:t> </a:t>
            </a:r>
            <a:r>
              <a:rPr lang="en-US" sz="2600" dirty="0" err="1"/>
              <a:t>finansijska</a:t>
            </a:r>
            <a:r>
              <a:rPr lang="en-US" sz="2600" dirty="0"/>
              <a:t> </a:t>
            </a:r>
            <a:r>
              <a:rPr lang="en-US" sz="2600" dirty="0" err="1"/>
              <a:t>sredstva</a:t>
            </a:r>
            <a:r>
              <a:rPr lang="en-US" sz="2600" dirty="0"/>
              <a:t> </a:t>
            </a:r>
            <a:r>
              <a:rPr lang="en-US" sz="2600" dirty="0" err="1"/>
              <a:t>potrebna</a:t>
            </a:r>
            <a:r>
              <a:rPr lang="en-US" sz="2600" dirty="0"/>
              <a:t> </a:t>
            </a:r>
            <a:r>
              <a:rPr lang="en-US" sz="2600" dirty="0" err="1"/>
              <a:t>za</a:t>
            </a:r>
            <a:r>
              <a:rPr lang="en-US" sz="2600" dirty="0"/>
              <a:t> </a:t>
            </a:r>
            <a:r>
              <a:rPr lang="en-US" sz="2600" dirty="0" err="1"/>
              <a:t>kupovinu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instalaciju</a:t>
            </a:r>
            <a:r>
              <a:rPr lang="en-US" sz="2600" dirty="0"/>
              <a:t> </a:t>
            </a:r>
            <a:r>
              <a:rPr lang="en-US" sz="2600" dirty="0" err="1"/>
              <a:t>mašina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uređaja</a:t>
            </a:r>
            <a:r>
              <a:rPr lang="en-US" sz="2600" dirty="0"/>
              <a:t> </a:t>
            </a:r>
            <a:r>
              <a:rPr lang="en-US" sz="2600" dirty="0" err="1"/>
              <a:t>koji</a:t>
            </a:r>
            <a:r>
              <a:rPr lang="en-US" sz="2600" dirty="0"/>
              <a:t> </a:t>
            </a:r>
            <a:r>
              <a:rPr lang="en-US" sz="2600" dirty="0" err="1"/>
              <a:t>će</a:t>
            </a:r>
            <a:r>
              <a:rPr lang="en-US" sz="2600" dirty="0"/>
              <a:t> se </a:t>
            </a:r>
            <a:r>
              <a:rPr lang="en-US" sz="2600" dirty="0" err="1"/>
              <a:t>koristiti</a:t>
            </a:r>
            <a:r>
              <a:rPr lang="en-US" sz="2600" dirty="0"/>
              <a:t> u </a:t>
            </a:r>
            <a:r>
              <a:rPr lang="en-US" sz="2600" dirty="0" err="1"/>
              <a:t>procesu</a:t>
            </a:r>
            <a:r>
              <a:rPr lang="en-US" sz="2600" dirty="0"/>
              <a:t> </a:t>
            </a:r>
            <a:r>
              <a:rPr lang="en-US" sz="2600" dirty="0" err="1"/>
              <a:t>proizvodnje</a:t>
            </a:r>
            <a:r>
              <a:rPr lang="en-US" sz="2600" dirty="0"/>
              <a:t> </a:t>
            </a:r>
            <a:r>
              <a:rPr lang="en-US" sz="2600" dirty="0" err="1"/>
              <a:t>aluminijumskih</a:t>
            </a:r>
            <a:r>
              <a:rPr lang="en-US" sz="2600" dirty="0"/>
              <a:t> </a:t>
            </a:r>
            <a:r>
              <a:rPr lang="en-US" sz="2600" dirty="0" err="1"/>
              <a:t>stubova</a:t>
            </a:r>
            <a:r>
              <a:rPr lang="en-US" sz="2600" dirty="0"/>
              <a:t>. Da bi </a:t>
            </a:r>
            <a:r>
              <a:rPr lang="en-US" sz="2600" dirty="0" err="1"/>
              <a:t>budući</a:t>
            </a:r>
            <a:r>
              <a:rPr lang="en-US" sz="2600" dirty="0"/>
              <a:t> </a:t>
            </a:r>
            <a:r>
              <a:rPr lang="en-US" sz="2600" dirty="0" err="1"/>
              <a:t>pogon</a:t>
            </a:r>
            <a:r>
              <a:rPr lang="en-US" sz="2600" dirty="0"/>
              <a:t> </a:t>
            </a:r>
            <a:r>
              <a:rPr lang="en-US" sz="2600" dirty="0" err="1"/>
              <a:t>mogao</a:t>
            </a:r>
            <a:r>
              <a:rPr lang="en-US" sz="2600" dirty="0"/>
              <a:t> da </a:t>
            </a:r>
            <a:r>
              <a:rPr lang="en-US" sz="2600" dirty="0" err="1"/>
              <a:t>obavlja</a:t>
            </a:r>
            <a:r>
              <a:rPr lang="en-US" sz="2600" dirty="0"/>
              <a:t> </a:t>
            </a:r>
            <a:r>
              <a:rPr lang="en-US" sz="2600" dirty="0" err="1"/>
              <a:t>svoju</a:t>
            </a:r>
            <a:r>
              <a:rPr lang="en-US" sz="2600" dirty="0"/>
              <a:t> </a:t>
            </a:r>
            <a:r>
              <a:rPr lang="en-US" sz="2600" dirty="0" err="1"/>
              <a:t>funkciju</a:t>
            </a:r>
            <a:r>
              <a:rPr lang="en-US" sz="2600" dirty="0"/>
              <a:t>, </a:t>
            </a:r>
            <a:r>
              <a:rPr lang="en-US" sz="2600" dirty="0" err="1"/>
              <a:t>potrebno</a:t>
            </a:r>
            <a:r>
              <a:rPr lang="en-US" sz="2600" dirty="0"/>
              <a:t> je </a:t>
            </a:r>
            <a:r>
              <a:rPr lang="en-US" sz="2600" dirty="0" err="1"/>
              <a:t>nabaviti</a:t>
            </a:r>
            <a:r>
              <a:rPr lang="en-US" sz="2600" dirty="0"/>
              <a:t> </a:t>
            </a:r>
            <a:r>
              <a:rPr lang="en-US" sz="2600" dirty="0" err="1"/>
              <a:t>sljedeću</a:t>
            </a:r>
            <a:r>
              <a:rPr lang="en-US" sz="2600" dirty="0"/>
              <a:t> </a:t>
            </a:r>
            <a:r>
              <a:rPr lang="en-US" sz="2600" dirty="0" err="1"/>
              <a:t>opremu</a:t>
            </a:r>
            <a:r>
              <a:rPr lang="en-US" sz="2600" dirty="0"/>
              <a:t>:</a:t>
            </a:r>
            <a:r>
              <a:rPr lang="sr-Latn-ME" sz="2600" dirty="0"/>
              <a:t> </a:t>
            </a:r>
            <a:r>
              <a:rPr lang="en-US" sz="2600" dirty="0" err="1"/>
              <a:t>Tračne</a:t>
            </a:r>
            <a:r>
              <a:rPr lang="en-US" sz="2600" dirty="0"/>
              <a:t> </a:t>
            </a:r>
            <a:r>
              <a:rPr lang="en-US" sz="2600" dirty="0" err="1"/>
              <a:t>testere</a:t>
            </a:r>
            <a:r>
              <a:rPr lang="en-US" sz="2600" dirty="0"/>
              <a:t> </a:t>
            </a:r>
            <a:r>
              <a:rPr lang="en-US" sz="2600" dirty="0" err="1"/>
              <a:t>sa</a:t>
            </a:r>
            <a:r>
              <a:rPr lang="en-US" sz="2600" dirty="0"/>
              <a:t> </a:t>
            </a:r>
            <a:r>
              <a:rPr lang="en-US" sz="2600" dirty="0" err="1"/>
              <a:t>vodenim</a:t>
            </a:r>
            <a:r>
              <a:rPr lang="en-US" sz="2600" dirty="0"/>
              <a:t> </a:t>
            </a:r>
            <a:r>
              <a:rPr lang="en-US" sz="2600" dirty="0" err="1"/>
              <a:t>hlađenjem</a:t>
            </a:r>
            <a:r>
              <a:rPr lang="en-US" sz="2600" dirty="0"/>
              <a:t>;</a:t>
            </a:r>
            <a:r>
              <a:rPr lang="sr-Latn-ME" sz="2600" dirty="0"/>
              <a:t> </a:t>
            </a:r>
            <a:r>
              <a:rPr lang="en-US" sz="2600" dirty="0" err="1"/>
              <a:t>Cirkular</a:t>
            </a:r>
            <a:r>
              <a:rPr lang="en-US" sz="2600" dirty="0"/>
              <a:t>;</a:t>
            </a:r>
            <a:r>
              <a:rPr lang="sr-Latn-ME" sz="2600" dirty="0"/>
              <a:t> </a:t>
            </a:r>
            <a:r>
              <a:rPr lang="en-US" sz="2600" dirty="0" err="1"/>
              <a:t>Strug</a:t>
            </a:r>
            <a:r>
              <a:rPr lang="en-US" sz="2600" dirty="0"/>
              <a:t>;</a:t>
            </a:r>
            <a:r>
              <a:rPr lang="sr-Latn-ME" sz="2600" dirty="0"/>
              <a:t> </a:t>
            </a:r>
            <a:r>
              <a:rPr lang="en-US" sz="2600" dirty="0" err="1"/>
              <a:t>Glodalicu</a:t>
            </a:r>
            <a:r>
              <a:rPr lang="en-US" sz="2600" dirty="0"/>
              <a:t>;</a:t>
            </a:r>
            <a:r>
              <a:rPr lang="sr-Latn-ME" sz="2600" dirty="0"/>
              <a:t> </a:t>
            </a:r>
            <a:r>
              <a:rPr lang="en-US" sz="2600" dirty="0" err="1"/>
              <a:t>Aparat</a:t>
            </a:r>
            <a:r>
              <a:rPr lang="en-US" sz="2600" dirty="0"/>
              <a:t> </a:t>
            </a:r>
            <a:r>
              <a:rPr lang="en-US" sz="2600" dirty="0" err="1"/>
              <a:t>za</a:t>
            </a:r>
            <a:r>
              <a:rPr lang="en-US" sz="2600" dirty="0"/>
              <a:t> </a:t>
            </a:r>
            <a:r>
              <a:rPr lang="en-US" sz="2600" dirty="0" err="1"/>
              <a:t>zavarivanje</a:t>
            </a:r>
            <a:r>
              <a:rPr lang="en-US" sz="2600" dirty="0"/>
              <a:t> ( TIG </a:t>
            </a:r>
            <a:r>
              <a:rPr lang="en-US" sz="2600" dirty="0" err="1"/>
              <a:t>i</a:t>
            </a:r>
            <a:r>
              <a:rPr lang="en-US" sz="2600" dirty="0"/>
              <a:t> MIG);</a:t>
            </a:r>
            <a:r>
              <a:rPr lang="sr-Latn-ME" sz="2600" dirty="0"/>
              <a:t> </a:t>
            </a:r>
            <a:r>
              <a:rPr lang="de-DE" sz="2600" dirty="0"/>
              <a:t>Pomoćni sitni alat (stege, ključevi itd.).</a:t>
            </a:r>
            <a:r>
              <a:rPr lang="sr-Latn-ME" sz="2600" dirty="0"/>
              <a:t> </a:t>
            </a:r>
            <a:r>
              <a:rPr lang="en-US" sz="2600" dirty="0" err="1"/>
              <a:t>Vrijednost</a:t>
            </a:r>
            <a:r>
              <a:rPr lang="en-US" sz="2600" dirty="0"/>
              <a:t> </a:t>
            </a:r>
            <a:r>
              <a:rPr lang="en-US" sz="2600" dirty="0" err="1"/>
              <a:t>ove</a:t>
            </a:r>
            <a:r>
              <a:rPr lang="en-US" sz="2600" dirty="0"/>
              <a:t> </a:t>
            </a:r>
            <a:r>
              <a:rPr lang="en-US" sz="2600" dirty="0" err="1"/>
              <a:t>opreme</a:t>
            </a:r>
            <a:r>
              <a:rPr lang="en-US" sz="2600" dirty="0"/>
              <a:t> je </a:t>
            </a:r>
            <a:r>
              <a:rPr lang="en-US" sz="2600" dirty="0" err="1"/>
              <a:t>utvrđena</a:t>
            </a:r>
            <a:r>
              <a:rPr lang="en-US" sz="2600" dirty="0"/>
              <a:t> u </a:t>
            </a:r>
            <a:r>
              <a:rPr lang="en-US" sz="2600" dirty="0" err="1"/>
              <a:t>visini</a:t>
            </a:r>
            <a:r>
              <a:rPr lang="en-US" sz="2600" dirty="0"/>
              <a:t> od 76.000 EUR.</a:t>
            </a:r>
            <a:endParaRPr lang="en-GB" sz="2600" dirty="0"/>
          </a:p>
          <a:p>
            <a:r>
              <a:rPr lang="sr-Latn-ME" sz="2600" dirty="0"/>
              <a:t>- </a:t>
            </a:r>
            <a:r>
              <a:rPr lang="en-GB" sz="2600" dirty="0"/>
              <a:t>Pored </a:t>
            </a:r>
            <a:r>
              <a:rPr lang="en-GB" sz="2600" dirty="0" err="1"/>
              <a:t>navedene</a:t>
            </a:r>
            <a:r>
              <a:rPr lang="en-GB" sz="2600" dirty="0"/>
              <a:t> </a:t>
            </a:r>
            <a:r>
              <a:rPr lang="en-GB" sz="2600" dirty="0" err="1"/>
              <a:t>opreme</a:t>
            </a:r>
            <a:r>
              <a:rPr lang="en-GB" sz="2600" dirty="0"/>
              <a:t>, </a:t>
            </a:r>
            <a:r>
              <a:rPr lang="en-GB" sz="2600" dirty="0" err="1"/>
              <a:t>neophodno</a:t>
            </a:r>
            <a:r>
              <a:rPr lang="en-GB" sz="2600" dirty="0"/>
              <a:t> je </a:t>
            </a:r>
            <a:r>
              <a:rPr lang="en-GB" sz="2600" dirty="0" err="1"/>
              <a:t>obezbijediti</a:t>
            </a:r>
            <a:r>
              <a:rPr lang="en-GB" sz="2600" dirty="0"/>
              <a:t> </a:t>
            </a:r>
            <a:r>
              <a:rPr lang="en-GB" sz="2600" dirty="0" err="1"/>
              <a:t>i</a:t>
            </a:r>
            <a:r>
              <a:rPr lang="en-GB" sz="2600" dirty="0"/>
              <a:t> </a:t>
            </a:r>
            <a:r>
              <a:rPr lang="en-GB" sz="2600" dirty="0" err="1"/>
              <a:t>sljedeća</a:t>
            </a:r>
            <a:r>
              <a:rPr lang="en-GB" sz="2600" dirty="0"/>
              <a:t> </a:t>
            </a:r>
            <a:r>
              <a:rPr lang="en-GB" sz="2600" dirty="0" err="1">
                <a:solidFill>
                  <a:srgbClr val="FF0000"/>
                </a:solidFill>
              </a:rPr>
              <a:t>vozna</a:t>
            </a:r>
            <a:r>
              <a:rPr lang="en-GB" sz="2600" dirty="0">
                <a:solidFill>
                  <a:srgbClr val="FF0000"/>
                </a:solidFill>
              </a:rPr>
              <a:t> </a:t>
            </a:r>
            <a:r>
              <a:rPr lang="en-GB" sz="2600" dirty="0" err="1">
                <a:solidFill>
                  <a:srgbClr val="FF0000"/>
                </a:solidFill>
              </a:rPr>
              <a:t>sredstva</a:t>
            </a:r>
            <a:r>
              <a:rPr lang="en-GB" sz="2600" dirty="0">
                <a:solidFill>
                  <a:srgbClr val="FF0000"/>
                </a:solidFill>
              </a:rPr>
              <a:t>:</a:t>
            </a:r>
            <a:r>
              <a:rPr lang="sr-Latn-ME" sz="2600" dirty="0">
                <a:solidFill>
                  <a:srgbClr val="FF0000"/>
                </a:solidFill>
              </a:rPr>
              <a:t> </a:t>
            </a:r>
            <a:r>
              <a:rPr lang="sr-Latn-ME" sz="2600" dirty="0"/>
              <a:t>v</a:t>
            </a:r>
            <a:r>
              <a:rPr lang="en-GB" sz="2600" dirty="0" err="1"/>
              <a:t>iljuškar</a:t>
            </a:r>
            <a:r>
              <a:rPr lang="en-GB" sz="2600" dirty="0"/>
              <a:t>;</a:t>
            </a:r>
            <a:r>
              <a:rPr lang="sr-Latn-ME" sz="2600" dirty="0"/>
              <a:t> k</a:t>
            </a:r>
            <a:r>
              <a:rPr lang="en-GB" sz="2600" dirty="0" err="1"/>
              <a:t>amion</a:t>
            </a:r>
            <a:r>
              <a:rPr lang="en-GB" sz="2600" dirty="0"/>
              <a:t> </a:t>
            </a:r>
            <a:r>
              <a:rPr lang="en-GB" sz="2600" dirty="0" err="1"/>
              <a:t>sa</a:t>
            </a:r>
            <a:r>
              <a:rPr lang="en-GB" sz="2600" dirty="0"/>
              <a:t> </a:t>
            </a:r>
            <a:r>
              <a:rPr lang="en-GB" sz="2600" dirty="0" err="1"/>
              <a:t>kranom</a:t>
            </a:r>
            <a:r>
              <a:rPr lang="en-GB" sz="2600" dirty="0"/>
              <a:t>- </a:t>
            </a:r>
            <a:r>
              <a:rPr lang="en-GB" sz="2600" dirty="0" err="1"/>
              <a:t>grajferom</a:t>
            </a:r>
            <a:r>
              <a:rPr lang="sr-Latn-ME" sz="2600" dirty="0"/>
              <a:t>, l</a:t>
            </a:r>
            <a:r>
              <a:rPr lang="en-GB" sz="2600" dirty="0" err="1"/>
              <a:t>ako</a:t>
            </a:r>
            <a:r>
              <a:rPr lang="en-GB" sz="2600" dirty="0"/>
              <a:t> </a:t>
            </a:r>
            <a:r>
              <a:rPr lang="en-GB" sz="2600" dirty="0" err="1"/>
              <a:t>komeric</a:t>
            </a:r>
            <a:r>
              <a:rPr lang="sr-Latn-ME" sz="2600" dirty="0"/>
              <a:t>i</a:t>
            </a:r>
            <a:r>
              <a:rPr lang="en-GB" sz="2600" dirty="0" err="1"/>
              <a:t>jalno</a:t>
            </a:r>
            <a:r>
              <a:rPr lang="en-GB" sz="2600" dirty="0"/>
              <a:t> </a:t>
            </a:r>
            <a:r>
              <a:rPr lang="en-GB" sz="2600" dirty="0" err="1"/>
              <a:t>vozilo</a:t>
            </a:r>
            <a:r>
              <a:rPr lang="en-GB" sz="2600" dirty="0"/>
              <a:t>. </a:t>
            </a:r>
            <a:r>
              <a:rPr lang="en-GB" sz="2600" dirty="0" err="1"/>
              <a:t>Vrijednost</a:t>
            </a:r>
            <a:r>
              <a:rPr lang="en-GB" sz="2600" dirty="0"/>
              <a:t> </a:t>
            </a:r>
            <a:r>
              <a:rPr lang="en-GB" sz="2600" dirty="0" err="1"/>
              <a:t>voznih</a:t>
            </a:r>
            <a:r>
              <a:rPr lang="en-GB" sz="2600" dirty="0"/>
              <a:t> </a:t>
            </a:r>
            <a:r>
              <a:rPr lang="en-GB" sz="2600" dirty="0" err="1"/>
              <a:t>sredstava</a:t>
            </a:r>
            <a:r>
              <a:rPr lang="en-GB" sz="2600" dirty="0"/>
              <a:t> je </a:t>
            </a:r>
            <a:r>
              <a:rPr lang="en-GB" sz="2600" dirty="0" err="1"/>
              <a:t>utvrđena</a:t>
            </a:r>
            <a:r>
              <a:rPr lang="en-GB" sz="2600" dirty="0"/>
              <a:t> u </a:t>
            </a:r>
            <a:r>
              <a:rPr lang="en-GB" sz="2600" dirty="0" err="1"/>
              <a:t>visini</a:t>
            </a:r>
            <a:r>
              <a:rPr lang="en-GB" sz="2600" dirty="0"/>
              <a:t> od 77.000 EUR.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121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826" y="383457"/>
            <a:ext cx="10899058" cy="5611761"/>
          </a:xfrm>
        </p:spPr>
        <p:txBody>
          <a:bodyPr/>
          <a:lstStyle/>
          <a:p>
            <a:r>
              <a:rPr lang="sr-Latn-ME" sz="2600" dirty="0"/>
              <a:t>- </a:t>
            </a:r>
            <a:r>
              <a:rPr lang="en-GB" sz="2600" dirty="0" err="1"/>
              <a:t>Takođe</a:t>
            </a:r>
            <a:r>
              <a:rPr lang="en-GB" sz="2600" dirty="0"/>
              <a:t>, </a:t>
            </a:r>
            <a:r>
              <a:rPr lang="en-GB" sz="2600" dirty="0" err="1"/>
              <a:t>potrebno</a:t>
            </a:r>
            <a:r>
              <a:rPr lang="en-GB" sz="2600" dirty="0"/>
              <a:t> je </a:t>
            </a:r>
            <a:r>
              <a:rPr lang="en-GB" sz="2600" dirty="0" err="1"/>
              <a:t>nabaviti</a:t>
            </a:r>
            <a:r>
              <a:rPr lang="en-GB" sz="2600" dirty="0"/>
              <a:t> </a:t>
            </a:r>
            <a:r>
              <a:rPr lang="en-GB" sz="2600" dirty="0" err="1"/>
              <a:t>i</a:t>
            </a:r>
            <a:r>
              <a:rPr lang="en-GB" sz="2600" dirty="0"/>
              <a:t> </a:t>
            </a:r>
            <a:r>
              <a:rPr lang="en-GB" sz="2600" dirty="0" err="1"/>
              <a:t>odgovarajući</a:t>
            </a:r>
            <a:r>
              <a:rPr lang="en-GB" sz="2600" dirty="0"/>
              <a:t> </a:t>
            </a:r>
            <a:r>
              <a:rPr lang="en-GB" sz="2600" dirty="0" err="1">
                <a:solidFill>
                  <a:srgbClr val="FF0000"/>
                </a:solidFill>
              </a:rPr>
              <a:t>kancelarijski</a:t>
            </a:r>
            <a:r>
              <a:rPr lang="en-GB" sz="2600" dirty="0">
                <a:solidFill>
                  <a:srgbClr val="FF0000"/>
                </a:solidFill>
              </a:rPr>
              <a:t> </a:t>
            </a:r>
            <a:r>
              <a:rPr lang="en-GB" sz="2600" dirty="0" err="1">
                <a:solidFill>
                  <a:srgbClr val="FF0000"/>
                </a:solidFill>
              </a:rPr>
              <a:t>namještaj</a:t>
            </a:r>
            <a:r>
              <a:rPr lang="en-GB" sz="2600" dirty="0">
                <a:solidFill>
                  <a:srgbClr val="FF0000"/>
                </a:solidFill>
              </a:rPr>
              <a:t> </a:t>
            </a:r>
            <a:r>
              <a:rPr lang="en-GB" sz="2600" dirty="0" err="1">
                <a:solidFill>
                  <a:srgbClr val="FF0000"/>
                </a:solidFill>
              </a:rPr>
              <a:t>i</a:t>
            </a:r>
            <a:r>
              <a:rPr lang="en-GB" sz="2600" dirty="0">
                <a:solidFill>
                  <a:srgbClr val="FF0000"/>
                </a:solidFill>
              </a:rPr>
              <a:t> </a:t>
            </a:r>
            <a:r>
              <a:rPr lang="en-GB" sz="2600" dirty="0" err="1">
                <a:solidFill>
                  <a:srgbClr val="FF0000"/>
                </a:solidFill>
              </a:rPr>
              <a:t>opremu</a:t>
            </a:r>
            <a:r>
              <a:rPr lang="en-GB" sz="2600" dirty="0"/>
              <a:t>, </a:t>
            </a:r>
            <a:r>
              <a:rPr lang="en-GB" sz="2600" dirty="0" err="1"/>
              <a:t>kao</a:t>
            </a:r>
            <a:r>
              <a:rPr lang="en-GB" sz="2600" dirty="0"/>
              <a:t> </a:t>
            </a:r>
            <a:r>
              <a:rPr lang="en-GB" sz="2600" dirty="0" err="1"/>
              <a:t>što</a:t>
            </a:r>
            <a:r>
              <a:rPr lang="en-GB" sz="2600" dirty="0"/>
              <a:t> </a:t>
            </a:r>
            <a:r>
              <a:rPr lang="en-GB" sz="2600" dirty="0" err="1"/>
              <a:t>su</a:t>
            </a:r>
            <a:r>
              <a:rPr lang="en-GB" sz="2600" dirty="0"/>
              <a:t>: </a:t>
            </a:r>
            <a:r>
              <a:rPr lang="en-GB" sz="2600" dirty="0" err="1"/>
              <a:t>računari</a:t>
            </a:r>
            <a:r>
              <a:rPr lang="en-GB" sz="2600" dirty="0"/>
              <a:t>, </a:t>
            </a:r>
            <a:r>
              <a:rPr lang="en-GB" sz="2600" dirty="0" err="1"/>
              <a:t>ploteri</a:t>
            </a:r>
            <a:r>
              <a:rPr lang="en-GB" sz="2600" dirty="0"/>
              <a:t>, </a:t>
            </a:r>
            <a:r>
              <a:rPr lang="en-GB" sz="2600" dirty="0" err="1"/>
              <a:t>štampači</a:t>
            </a:r>
            <a:r>
              <a:rPr lang="en-GB" sz="2600" dirty="0"/>
              <a:t>, </a:t>
            </a:r>
            <a:r>
              <a:rPr lang="en-GB" sz="2600" dirty="0" err="1"/>
              <a:t>licencirani</a:t>
            </a:r>
            <a:r>
              <a:rPr lang="en-GB" sz="2600" dirty="0"/>
              <a:t> </a:t>
            </a:r>
            <a:r>
              <a:rPr lang="en-GB" sz="2600" dirty="0" err="1"/>
              <a:t>programi</a:t>
            </a:r>
            <a:r>
              <a:rPr lang="en-GB" sz="2600" dirty="0"/>
              <a:t> </a:t>
            </a:r>
            <a:r>
              <a:rPr lang="en-GB" sz="2600" dirty="0" err="1"/>
              <a:t>i</a:t>
            </a:r>
            <a:r>
              <a:rPr lang="en-GB" sz="2600" dirty="0"/>
              <a:t> sl. Ova </a:t>
            </a:r>
            <a:r>
              <a:rPr lang="en-GB" sz="2600" dirty="0" err="1"/>
              <a:t>oprema</a:t>
            </a:r>
            <a:r>
              <a:rPr lang="en-GB" sz="2600" dirty="0"/>
              <a:t> </a:t>
            </a:r>
            <a:r>
              <a:rPr lang="en-GB" sz="2600" dirty="0" err="1"/>
              <a:t>omogućava</a:t>
            </a:r>
            <a:r>
              <a:rPr lang="en-GB" sz="2600" dirty="0"/>
              <a:t> </a:t>
            </a:r>
            <a:r>
              <a:rPr lang="en-GB" sz="2600" dirty="0" err="1"/>
              <a:t>efikasno</a:t>
            </a:r>
            <a:r>
              <a:rPr lang="en-GB" sz="2600" dirty="0"/>
              <a:t> </a:t>
            </a:r>
            <a:r>
              <a:rPr lang="en-GB" sz="2600" dirty="0" err="1"/>
              <a:t>vođenje</a:t>
            </a:r>
            <a:r>
              <a:rPr lang="en-GB" sz="2600" dirty="0"/>
              <a:t> </a:t>
            </a:r>
            <a:r>
              <a:rPr lang="en-GB" sz="2600" dirty="0" err="1"/>
              <a:t>poslovne</a:t>
            </a:r>
            <a:r>
              <a:rPr lang="en-GB" sz="2600" dirty="0"/>
              <a:t> </a:t>
            </a:r>
            <a:r>
              <a:rPr lang="en-GB" sz="2600" dirty="0" err="1"/>
              <a:t>dokumentacije</a:t>
            </a:r>
            <a:r>
              <a:rPr lang="en-GB" sz="2600" dirty="0"/>
              <a:t>, </a:t>
            </a:r>
            <a:r>
              <a:rPr lang="en-GB" sz="2600" dirty="0" err="1"/>
              <a:t>praćenje</a:t>
            </a:r>
            <a:r>
              <a:rPr lang="en-GB" sz="2600" dirty="0"/>
              <a:t> </a:t>
            </a:r>
            <a:r>
              <a:rPr lang="en-GB" sz="2600" dirty="0" err="1"/>
              <a:t>proizvodnih</a:t>
            </a:r>
            <a:r>
              <a:rPr lang="en-GB" sz="2600" dirty="0"/>
              <a:t> </a:t>
            </a:r>
            <a:r>
              <a:rPr lang="en-GB" sz="2600" dirty="0" err="1"/>
              <a:t>procesa</a:t>
            </a:r>
            <a:r>
              <a:rPr lang="en-GB" sz="2600" dirty="0"/>
              <a:t> </a:t>
            </a:r>
            <a:r>
              <a:rPr lang="en-GB" sz="2600" dirty="0" err="1"/>
              <a:t>i</a:t>
            </a:r>
            <a:r>
              <a:rPr lang="en-GB" sz="2600" dirty="0"/>
              <a:t> </a:t>
            </a:r>
            <a:r>
              <a:rPr lang="en-GB" sz="2600" dirty="0" err="1"/>
              <a:t>komunikaciju</a:t>
            </a:r>
            <a:r>
              <a:rPr lang="en-GB" sz="2600" dirty="0"/>
              <a:t> s </a:t>
            </a:r>
            <a:r>
              <a:rPr lang="en-GB" sz="2600" dirty="0" err="1"/>
              <a:t>kupcima</a:t>
            </a:r>
            <a:r>
              <a:rPr lang="en-GB" sz="2600" dirty="0"/>
              <a:t> </a:t>
            </a:r>
            <a:r>
              <a:rPr lang="en-GB" sz="2600" dirty="0" err="1"/>
              <a:t>i</a:t>
            </a:r>
            <a:r>
              <a:rPr lang="en-GB" sz="2600" dirty="0"/>
              <a:t> </a:t>
            </a:r>
            <a:r>
              <a:rPr lang="en-GB" sz="2600" dirty="0" err="1"/>
              <a:t>dobavljačima</a:t>
            </a:r>
            <a:r>
              <a:rPr lang="en-GB" sz="2600" dirty="0"/>
              <a:t>. </a:t>
            </a:r>
            <a:r>
              <a:rPr lang="en-GB" sz="2600" dirty="0" err="1"/>
              <a:t>Vrijednost</a:t>
            </a:r>
            <a:r>
              <a:rPr lang="en-GB" sz="2600" dirty="0"/>
              <a:t> </a:t>
            </a:r>
            <a:r>
              <a:rPr lang="en-GB" sz="2600" dirty="0" err="1"/>
              <a:t>ove</a:t>
            </a:r>
            <a:r>
              <a:rPr lang="en-GB" sz="2600" dirty="0"/>
              <a:t> </a:t>
            </a:r>
            <a:r>
              <a:rPr lang="en-GB" sz="2600" dirty="0" err="1"/>
              <a:t>troškovne</a:t>
            </a:r>
            <a:r>
              <a:rPr lang="en-GB" sz="2600" dirty="0"/>
              <a:t> </a:t>
            </a:r>
            <a:r>
              <a:rPr lang="en-GB" sz="2600" dirty="0" err="1"/>
              <a:t>kategorije</a:t>
            </a:r>
            <a:r>
              <a:rPr lang="en-GB" sz="2600" dirty="0"/>
              <a:t> je </a:t>
            </a:r>
            <a:r>
              <a:rPr lang="en-GB" sz="2600" dirty="0" err="1"/>
              <a:t>utvrđena</a:t>
            </a:r>
            <a:r>
              <a:rPr lang="en-GB" sz="2600" dirty="0"/>
              <a:t> u </a:t>
            </a:r>
            <a:r>
              <a:rPr lang="en-GB" sz="2600" dirty="0" err="1"/>
              <a:t>visini</a:t>
            </a:r>
            <a:r>
              <a:rPr lang="en-GB" sz="2600" dirty="0"/>
              <a:t> od 35.000 EUR.</a:t>
            </a:r>
          </a:p>
          <a:p>
            <a:pPr marL="0" indent="0">
              <a:buNone/>
            </a:pPr>
            <a:endParaRPr lang="en-GB" sz="2600" dirty="0"/>
          </a:p>
          <a:p>
            <a:r>
              <a:rPr lang="sr-Latn-ME" sz="2600" dirty="0"/>
              <a:t>- </a:t>
            </a:r>
            <a:r>
              <a:rPr lang="en-GB" sz="2600" dirty="0" err="1">
                <a:solidFill>
                  <a:srgbClr val="FF0000"/>
                </a:solidFill>
              </a:rPr>
              <a:t>Troškovi</a:t>
            </a:r>
            <a:r>
              <a:rPr lang="en-GB" sz="2600" dirty="0">
                <a:solidFill>
                  <a:srgbClr val="FF0000"/>
                </a:solidFill>
              </a:rPr>
              <a:t> </a:t>
            </a:r>
            <a:r>
              <a:rPr lang="en-GB" sz="2600" dirty="0" err="1">
                <a:solidFill>
                  <a:srgbClr val="FF0000"/>
                </a:solidFill>
              </a:rPr>
              <a:t>komunalnih</a:t>
            </a:r>
            <a:r>
              <a:rPr lang="en-GB" sz="2600" dirty="0">
                <a:solidFill>
                  <a:srgbClr val="FF0000"/>
                </a:solidFill>
              </a:rPr>
              <a:t> </a:t>
            </a:r>
            <a:r>
              <a:rPr lang="en-GB" sz="2600" dirty="0" err="1">
                <a:solidFill>
                  <a:srgbClr val="FF0000"/>
                </a:solidFill>
              </a:rPr>
              <a:t>priključaka</a:t>
            </a:r>
            <a:r>
              <a:rPr lang="en-GB" sz="2600" dirty="0">
                <a:solidFill>
                  <a:srgbClr val="FF0000"/>
                </a:solidFill>
              </a:rPr>
              <a:t> </a:t>
            </a:r>
            <a:r>
              <a:rPr lang="en-GB" sz="2600" dirty="0" err="1">
                <a:solidFill>
                  <a:srgbClr val="FF0000"/>
                </a:solidFill>
              </a:rPr>
              <a:t>i</a:t>
            </a:r>
            <a:r>
              <a:rPr lang="en-GB" sz="2600" dirty="0">
                <a:solidFill>
                  <a:srgbClr val="FF0000"/>
                </a:solidFill>
              </a:rPr>
              <a:t> </a:t>
            </a:r>
            <a:r>
              <a:rPr lang="en-GB" sz="2600" dirty="0" err="1">
                <a:solidFill>
                  <a:srgbClr val="FF0000"/>
                </a:solidFill>
              </a:rPr>
              <a:t>dozvola</a:t>
            </a:r>
            <a:r>
              <a:rPr lang="en-GB" sz="2600" dirty="0">
                <a:solidFill>
                  <a:srgbClr val="FF0000"/>
                </a:solidFill>
              </a:rPr>
              <a:t> </a:t>
            </a:r>
            <a:r>
              <a:rPr lang="en-GB" sz="2600" dirty="0" err="1">
                <a:solidFill>
                  <a:srgbClr val="FF0000"/>
                </a:solidFill>
              </a:rPr>
              <a:t>za</a:t>
            </a:r>
            <a:r>
              <a:rPr lang="en-GB" sz="2600" dirty="0">
                <a:solidFill>
                  <a:srgbClr val="FF0000"/>
                </a:solidFill>
              </a:rPr>
              <a:t> </a:t>
            </a:r>
            <a:r>
              <a:rPr lang="en-GB" sz="2600" dirty="0" err="1">
                <a:solidFill>
                  <a:srgbClr val="FF0000"/>
                </a:solidFill>
              </a:rPr>
              <a:t>industrijsku</a:t>
            </a:r>
            <a:r>
              <a:rPr lang="en-GB" sz="2600" dirty="0">
                <a:solidFill>
                  <a:srgbClr val="FF0000"/>
                </a:solidFill>
              </a:rPr>
              <a:t> </a:t>
            </a:r>
            <a:r>
              <a:rPr lang="en-GB" sz="2600" dirty="0" err="1">
                <a:solidFill>
                  <a:srgbClr val="FF0000"/>
                </a:solidFill>
              </a:rPr>
              <a:t>halu</a:t>
            </a:r>
            <a:r>
              <a:rPr lang="en-GB" sz="2600" dirty="0">
                <a:solidFill>
                  <a:srgbClr val="FF0000"/>
                </a:solidFill>
              </a:rPr>
              <a:t> </a:t>
            </a:r>
            <a:r>
              <a:rPr lang="en-GB" sz="2600" dirty="0"/>
              <a:t>u </a:t>
            </a:r>
            <a:r>
              <a:rPr lang="en-GB" sz="2600" dirty="0" err="1"/>
              <a:t>industrijskoj</a:t>
            </a:r>
            <a:r>
              <a:rPr lang="en-GB" sz="2600" dirty="0"/>
              <a:t> </a:t>
            </a:r>
            <a:r>
              <a:rPr lang="en-GB" sz="2600" dirty="0" err="1"/>
              <a:t>zoni</a:t>
            </a:r>
            <a:r>
              <a:rPr lang="en-GB" sz="2600" dirty="0"/>
              <a:t> </a:t>
            </a:r>
            <a:r>
              <a:rPr lang="en-GB" sz="2600" dirty="0" err="1"/>
              <a:t>Danilovgrad</a:t>
            </a:r>
            <a:r>
              <a:rPr lang="en-GB" sz="2600" dirty="0"/>
              <a:t> </a:t>
            </a:r>
            <a:r>
              <a:rPr lang="en-GB" sz="2600" dirty="0" err="1"/>
              <a:t>mogu</a:t>
            </a:r>
            <a:r>
              <a:rPr lang="en-GB" sz="2600" dirty="0"/>
              <a:t> </a:t>
            </a:r>
            <a:r>
              <a:rPr lang="en-GB" sz="2600" dirty="0" err="1"/>
              <a:t>varirati</a:t>
            </a:r>
            <a:r>
              <a:rPr lang="en-GB" sz="2600" dirty="0"/>
              <a:t> </a:t>
            </a:r>
            <a:r>
              <a:rPr lang="en-GB" sz="2600" dirty="0" err="1"/>
              <a:t>zavisno</a:t>
            </a:r>
            <a:r>
              <a:rPr lang="en-GB" sz="2600" dirty="0"/>
              <a:t> od </a:t>
            </a:r>
            <a:r>
              <a:rPr lang="en-GB" sz="2600" dirty="0" err="1"/>
              <a:t>specifičnih</a:t>
            </a:r>
            <a:r>
              <a:rPr lang="en-GB" sz="2600" dirty="0"/>
              <a:t> </a:t>
            </a:r>
            <a:r>
              <a:rPr lang="en-GB" sz="2600" dirty="0" err="1"/>
              <a:t>zahtjeva</a:t>
            </a:r>
            <a:r>
              <a:rPr lang="en-GB" sz="2600" dirty="0"/>
              <a:t> </a:t>
            </a:r>
            <a:r>
              <a:rPr lang="en-GB" sz="2600" dirty="0" err="1"/>
              <a:t>objekta</a:t>
            </a:r>
            <a:r>
              <a:rPr lang="en-GB" sz="2600" dirty="0"/>
              <a:t> </a:t>
            </a:r>
            <a:r>
              <a:rPr lang="en-GB" sz="2600" dirty="0" err="1"/>
              <a:t>i</a:t>
            </a:r>
            <a:r>
              <a:rPr lang="en-GB" sz="2600" dirty="0"/>
              <a:t> </a:t>
            </a:r>
            <a:r>
              <a:rPr lang="en-GB" sz="2600" dirty="0" err="1"/>
              <a:t>priključaka</a:t>
            </a:r>
            <a:r>
              <a:rPr lang="en-GB" sz="2600" dirty="0"/>
              <a:t> </a:t>
            </a:r>
            <a:r>
              <a:rPr lang="en-GB" sz="2600" dirty="0" err="1"/>
              <a:t>za</a:t>
            </a:r>
            <a:r>
              <a:rPr lang="en-GB" sz="2600" dirty="0"/>
              <a:t> </a:t>
            </a:r>
            <a:r>
              <a:rPr lang="en-GB" sz="2600" dirty="0" err="1"/>
              <a:t>struju</a:t>
            </a:r>
            <a:r>
              <a:rPr lang="en-GB" sz="2600" dirty="0"/>
              <a:t>, </a:t>
            </a:r>
            <a:r>
              <a:rPr lang="en-GB" sz="2600" dirty="0" err="1"/>
              <a:t>vodu</a:t>
            </a:r>
            <a:r>
              <a:rPr lang="en-GB" sz="2600" dirty="0"/>
              <a:t>, </a:t>
            </a:r>
            <a:r>
              <a:rPr lang="en-GB" sz="2600" dirty="0" err="1"/>
              <a:t>kanalizaciju</a:t>
            </a:r>
            <a:r>
              <a:rPr lang="en-GB" sz="2600" dirty="0"/>
              <a:t> </a:t>
            </a:r>
            <a:r>
              <a:rPr lang="en-GB" sz="2600" dirty="0" err="1"/>
              <a:t>i</a:t>
            </a:r>
            <a:r>
              <a:rPr lang="en-GB" sz="2600" dirty="0"/>
              <a:t> </a:t>
            </a:r>
            <a:r>
              <a:rPr lang="en-GB" sz="2600" dirty="0" err="1"/>
              <a:t>druge</a:t>
            </a:r>
            <a:r>
              <a:rPr lang="en-GB" sz="2600" dirty="0"/>
              <a:t> </a:t>
            </a:r>
            <a:r>
              <a:rPr lang="en-GB" sz="2600" dirty="0" err="1"/>
              <a:t>usluge</a:t>
            </a:r>
            <a:r>
              <a:rPr lang="en-GB" sz="2600" dirty="0"/>
              <a:t>. Na </a:t>
            </a:r>
            <a:r>
              <a:rPr lang="en-GB" sz="2600" dirty="0" err="1"/>
              <a:t>osnovu</a:t>
            </a:r>
            <a:r>
              <a:rPr lang="en-GB" sz="2600" dirty="0"/>
              <a:t> </a:t>
            </a:r>
            <a:r>
              <a:rPr lang="en-GB" sz="2600" dirty="0" err="1"/>
              <a:t>dostupnih</a:t>
            </a:r>
            <a:r>
              <a:rPr lang="en-GB" sz="2600" dirty="0"/>
              <a:t> </a:t>
            </a:r>
            <a:r>
              <a:rPr lang="en-GB" sz="2600" dirty="0" err="1"/>
              <a:t>informacija</a:t>
            </a:r>
            <a:r>
              <a:rPr lang="en-GB" sz="2600" dirty="0"/>
              <a:t>, </a:t>
            </a:r>
            <a:r>
              <a:rPr lang="en-GB" sz="2600" dirty="0" err="1"/>
              <a:t>paušalna</a:t>
            </a:r>
            <a:r>
              <a:rPr lang="en-GB" sz="2600" dirty="0"/>
              <a:t> </a:t>
            </a:r>
            <a:r>
              <a:rPr lang="en-GB" sz="2600" dirty="0" err="1"/>
              <a:t>procjena</a:t>
            </a:r>
            <a:r>
              <a:rPr lang="en-GB" sz="2600" dirty="0"/>
              <a:t> </a:t>
            </a:r>
            <a:r>
              <a:rPr lang="en-GB" sz="2600" dirty="0" err="1"/>
              <a:t>ovih</a:t>
            </a:r>
            <a:r>
              <a:rPr lang="en-GB" sz="2600" dirty="0"/>
              <a:t> </a:t>
            </a:r>
            <a:r>
              <a:rPr lang="en-GB" sz="2600" dirty="0" err="1"/>
              <a:t>troškova</a:t>
            </a:r>
            <a:r>
              <a:rPr lang="en-GB" sz="2600" dirty="0"/>
              <a:t>, </a:t>
            </a:r>
            <a:r>
              <a:rPr lang="en-GB" sz="2600" dirty="0" err="1"/>
              <a:t>za</a:t>
            </a:r>
            <a:r>
              <a:rPr lang="en-GB" sz="2600" dirty="0"/>
              <a:t> </a:t>
            </a:r>
            <a:r>
              <a:rPr lang="en-GB" sz="2600" dirty="0" err="1"/>
              <a:t>industrijske</a:t>
            </a:r>
            <a:r>
              <a:rPr lang="en-GB" sz="2600" dirty="0"/>
              <a:t> </a:t>
            </a:r>
            <a:r>
              <a:rPr lang="en-GB" sz="2600" dirty="0" err="1"/>
              <a:t>objekte</a:t>
            </a:r>
            <a:r>
              <a:rPr lang="en-GB" sz="2600" dirty="0"/>
              <a:t> </a:t>
            </a:r>
            <a:r>
              <a:rPr lang="en-GB" sz="2600" dirty="0" err="1"/>
              <a:t>ove</a:t>
            </a:r>
            <a:r>
              <a:rPr lang="en-GB" sz="2600" dirty="0"/>
              <a:t> </a:t>
            </a:r>
            <a:r>
              <a:rPr lang="en-GB" sz="2600" dirty="0" err="1"/>
              <a:t>veličine</a:t>
            </a:r>
            <a:r>
              <a:rPr lang="en-GB" sz="2600" dirty="0"/>
              <a:t>, </a:t>
            </a:r>
            <a:r>
              <a:rPr lang="en-GB" sz="2600" dirty="0" err="1"/>
              <a:t>kreće</a:t>
            </a:r>
            <a:r>
              <a:rPr lang="en-GB" sz="2600" dirty="0"/>
              <a:t> se  </a:t>
            </a:r>
            <a:r>
              <a:rPr lang="en-GB" sz="2600" dirty="0" err="1"/>
              <a:t>na</a:t>
            </a:r>
            <a:r>
              <a:rPr lang="en-GB" sz="2600" dirty="0"/>
              <a:t> </a:t>
            </a:r>
            <a:r>
              <a:rPr lang="en-GB" sz="2600" dirty="0" err="1"/>
              <a:t>nivou</a:t>
            </a:r>
            <a:r>
              <a:rPr lang="en-GB" sz="2600" dirty="0"/>
              <a:t> od </a:t>
            </a:r>
            <a:r>
              <a:rPr lang="en-GB" sz="2600" dirty="0" err="1"/>
              <a:t>oko</a:t>
            </a:r>
            <a:r>
              <a:rPr lang="en-GB" sz="2600" dirty="0"/>
              <a:t> 20.000 EUR.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54130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Override1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4319</Words>
  <Application>Microsoft Office PowerPoint</Application>
  <PresentationFormat>Widescreen</PresentationFormat>
  <Paragraphs>667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Wingdings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Analiza osjetljivosti projekta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Jasmin Cetkovic</dc:creator>
  <cp:lastModifiedBy>User</cp:lastModifiedBy>
  <cp:revision>39</cp:revision>
  <dcterms:created xsi:type="dcterms:W3CDTF">2025-03-20T12:23:55Z</dcterms:created>
  <dcterms:modified xsi:type="dcterms:W3CDTF">2025-03-26T08:29:35Z</dcterms:modified>
</cp:coreProperties>
</file>