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9" r:id="rId4"/>
  </p:sldMasterIdLst>
  <p:notesMasterIdLst>
    <p:notesMasterId r:id="rId18"/>
  </p:notesMasterIdLst>
  <p:handoutMasterIdLst>
    <p:handoutMasterId r:id="rId19"/>
  </p:handoutMasterIdLst>
  <p:sldIdLst>
    <p:sldId id="256" r:id="rId5"/>
    <p:sldId id="1444" r:id="rId6"/>
    <p:sldId id="1446" r:id="rId7"/>
    <p:sldId id="1445" r:id="rId8"/>
    <p:sldId id="1447" r:id="rId9"/>
    <p:sldId id="1431" r:id="rId10"/>
    <p:sldId id="1448" r:id="rId11"/>
    <p:sldId id="1426" r:id="rId12"/>
    <p:sldId id="1452" r:id="rId13"/>
    <p:sldId id="1450" r:id="rId14"/>
    <p:sldId id="1451" r:id="rId15"/>
    <p:sldId id="1454" r:id="rId16"/>
    <p:sldId id="288" r:id="rId17"/>
  </p:sldIdLst>
  <p:sldSz cx="12192000" cy="6858000"/>
  <p:notesSz cx="6858000" cy="9144000"/>
  <p:embeddedFontLst>
    <p:embeddedFont>
      <p:font typeface="Hurme Geometric Sans 1" panose="020B0400020000000000" pitchFamily="34" charset="0"/>
      <p:regular r:id="rId20"/>
      <p:bold r:id="rId21"/>
      <p:italic r:id="rId22"/>
      <p:boldItalic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E5CB5-42B8-4339-825C-7457438C113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BD8DE-10D3-4894-92C4-0888D206DF94}">
      <dgm:prSet/>
      <dgm:spPr/>
      <dgm:t>
        <a:bodyPr/>
        <a:lstStyle/>
        <a:p>
          <a:r>
            <a:rPr lang="sr-Latn-ME" i="0" dirty="0">
              <a:solidFill>
                <a:schemeClr val="tx1"/>
              </a:solidFill>
              <a:latin typeface="Hurme Geometric Sans 1" panose="020B0500020000000000" pitchFamily="34" charset="0"/>
            </a:rPr>
            <a:t>RADNI PAKETI</a:t>
          </a:r>
          <a:endParaRPr lang="en-US" i="0" dirty="0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09A658CC-89F1-4496-A6EC-5FEE5C14D67C}" type="parTrans" cxnId="{127E9CC4-5034-418D-B3F8-BBC7296FEAFE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0EBE01FC-D5F9-48A0-9E16-993017DA7746}" type="sibTrans" cxnId="{127E9CC4-5034-418D-B3F8-BBC7296FEAFE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BEBBEC59-4D7A-439D-93C2-D878CCA78180}">
      <dgm:prSet/>
      <dgm:spPr/>
      <dgm:t>
        <a:bodyPr/>
        <a:lstStyle/>
        <a:p>
          <a:r>
            <a:rPr lang="sr-Latn-ME" dirty="0">
              <a:solidFill>
                <a:schemeClr val="tx1"/>
              </a:solidFill>
              <a:latin typeface="Hurme Geometric Sans 1" panose="020B0500020000000000" pitchFamily="34" charset="0"/>
            </a:rPr>
            <a:t>WP1. Kreiranje konceptualnog rješenja</a:t>
          </a:r>
          <a:endParaRPr lang="en-US" dirty="0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55DB69BA-22F2-4578-ADFA-1CF785889095}" type="parTrans" cxnId="{C816D9A8-7419-46B1-A7B7-B5EC615E1818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5C560D84-3BC4-48B8-89D8-233E12FE6F28}" type="sibTrans" cxnId="{C816D9A8-7419-46B1-A7B7-B5EC615E1818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9301CAD3-1A0C-4BFE-9BC1-AA2FC1A682F5}">
      <dgm:prSet/>
      <dgm:spPr/>
      <dgm:t>
        <a:bodyPr/>
        <a:lstStyle/>
        <a:p>
          <a:r>
            <a:rPr lang="sr-Latn-ME" dirty="0">
              <a:solidFill>
                <a:schemeClr val="tx1"/>
              </a:solidFill>
              <a:latin typeface="Hurme Geometric Sans 1" panose="020B0500020000000000" pitchFamily="34" charset="0"/>
            </a:rPr>
            <a:t>WP2. Izrada Glavnog projekta</a:t>
          </a:r>
          <a:endParaRPr lang="en-US" dirty="0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71CAC6B8-A607-4090-83E3-63C83C02CB97}" type="parTrans" cxnId="{68D925FA-5F63-4116-8616-85774742CC93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9F4069B4-FFA5-4CB3-BEC7-2ED222E48185}" type="sibTrans" cxnId="{68D925FA-5F63-4116-8616-85774742CC93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138663C3-5B1A-409B-877C-83B289BC0C5D}">
      <dgm:prSet/>
      <dgm:spPr/>
      <dgm:t>
        <a:bodyPr/>
        <a:lstStyle/>
        <a:p>
          <a:r>
            <a:rPr lang="sr-Latn-ME" dirty="0">
              <a:solidFill>
                <a:schemeClr val="tx1"/>
              </a:solidFill>
              <a:latin typeface="Hurme Geometric Sans 1" panose="020B0500020000000000" pitchFamily="34" charset="0"/>
            </a:rPr>
            <a:t>WP3. Finansijska i socio-ekonomska analiza</a:t>
          </a:r>
          <a:endParaRPr lang="en-US" dirty="0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16235A1D-659A-4A1F-BBFE-0B7362D035F5}" type="parTrans" cxnId="{0C335CA6-5950-4CD3-B8BF-FDF50BD8D6AE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0DEDA53C-4A95-4C4C-9F48-A2117279C0EF}" type="sibTrans" cxnId="{0C335CA6-5950-4CD3-B8BF-FDF50BD8D6AE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1794A375-93A3-4AAE-81FE-3AD8AE3EFE7A}">
      <dgm:prSet/>
      <dgm:spPr/>
      <dgm:t>
        <a:bodyPr/>
        <a:lstStyle/>
        <a:p>
          <a:r>
            <a:rPr lang="sr-Latn-ME" dirty="0">
              <a:solidFill>
                <a:schemeClr val="tx1"/>
              </a:solidFill>
              <a:latin typeface="Hurme Geometric Sans 1" panose="020B0500020000000000" pitchFamily="34" charset="0"/>
            </a:rPr>
            <a:t>WP4. Izrada radioničkih detalja, izrada prototipa i testiranje</a:t>
          </a:r>
          <a:endParaRPr lang="en-US" dirty="0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991F0B30-D1EB-46ED-9B5A-47B174BD8CD4}" type="parTrans" cxnId="{DAA2F727-73BB-4BCA-B8E4-5A9ABE105A77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C7E04242-255A-4C84-A10D-BD3F45BFD1C6}" type="sibTrans" cxnId="{DAA2F727-73BB-4BCA-B8E4-5A9ABE105A77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B64FB0FF-1487-4C8A-B211-FB932E79E001}">
      <dgm:prSet/>
      <dgm:spPr/>
      <dgm:t>
        <a:bodyPr/>
        <a:lstStyle/>
        <a:p>
          <a:r>
            <a:rPr lang="sr-Latn-ME" dirty="0">
              <a:solidFill>
                <a:schemeClr val="tx1"/>
              </a:solidFill>
              <a:latin typeface="Hurme Geometric Sans 1" panose="020B0500020000000000" pitchFamily="34" charset="0"/>
            </a:rPr>
            <a:t>WP5. Prezentacija i objavljivanje rezultata</a:t>
          </a:r>
          <a:endParaRPr lang="en-US" dirty="0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EA0F2618-9FC0-49B5-87B9-EFA8DAEB8F8E}" type="parTrans" cxnId="{46745FE5-D46A-45B4-BD95-36D499E566F9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D75A9AAA-F786-40C9-A7BA-7A7A91BBC4D1}" type="sibTrans" cxnId="{46745FE5-D46A-45B4-BD95-36D499E566F9}">
      <dgm:prSet/>
      <dgm:spPr/>
      <dgm:t>
        <a:bodyPr/>
        <a:lstStyle/>
        <a:p>
          <a:endParaRPr lang="en-US">
            <a:solidFill>
              <a:schemeClr val="tx1"/>
            </a:solidFill>
            <a:latin typeface="Hurme Geometric Sans 1" panose="020B0500020000000000" pitchFamily="34" charset="0"/>
          </a:endParaRPr>
        </a:p>
      </dgm:t>
    </dgm:pt>
    <dgm:pt modelId="{551DF0A4-1503-4A50-8889-29C51416D03B}" type="pres">
      <dgm:prSet presAssocID="{3BCE5CB5-42B8-4339-825C-7457438C1132}" presName="compositeShape" presStyleCnt="0">
        <dgm:presLayoutVars>
          <dgm:chMax val="7"/>
          <dgm:dir/>
          <dgm:resizeHandles val="exact"/>
        </dgm:presLayoutVars>
      </dgm:prSet>
      <dgm:spPr/>
    </dgm:pt>
    <dgm:pt modelId="{3078DDF4-2A93-4C31-A940-69DA458553D3}" type="pres">
      <dgm:prSet presAssocID="{398BD8DE-10D3-4894-92C4-0888D206DF94}" presName="circ1" presStyleLbl="vennNode1" presStyleIdx="0" presStyleCnt="6"/>
      <dgm:spPr/>
    </dgm:pt>
    <dgm:pt modelId="{794D2C15-DE37-4A08-A86B-805CED7D3A1C}" type="pres">
      <dgm:prSet presAssocID="{398BD8DE-10D3-4894-92C4-0888D206DF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7490EF-416C-49D9-A2C6-8041349F6D86}" type="pres">
      <dgm:prSet presAssocID="{BEBBEC59-4D7A-439D-93C2-D878CCA78180}" presName="circ2" presStyleLbl="vennNode1" presStyleIdx="1" presStyleCnt="6"/>
      <dgm:spPr/>
    </dgm:pt>
    <dgm:pt modelId="{21CE7CC6-6E63-476A-A9CA-0E42A2CC4A2C}" type="pres">
      <dgm:prSet presAssocID="{BEBBEC59-4D7A-439D-93C2-D878CCA781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241F61-6E45-47F0-B401-4E3A1C82FF59}" type="pres">
      <dgm:prSet presAssocID="{9301CAD3-1A0C-4BFE-9BC1-AA2FC1A682F5}" presName="circ3" presStyleLbl="vennNode1" presStyleIdx="2" presStyleCnt="6"/>
      <dgm:spPr/>
    </dgm:pt>
    <dgm:pt modelId="{052F0142-DC2E-4567-AAFF-6C0F0A225D3E}" type="pres">
      <dgm:prSet presAssocID="{9301CAD3-1A0C-4BFE-9BC1-AA2FC1A682F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F0894D-B97B-4F82-9810-6258B616824F}" type="pres">
      <dgm:prSet presAssocID="{138663C3-5B1A-409B-877C-83B289BC0C5D}" presName="circ4" presStyleLbl="vennNode1" presStyleIdx="3" presStyleCnt="6"/>
      <dgm:spPr/>
    </dgm:pt>
    <dgm:pt modelId="{E51FD3C4-2235-45BE-86CC-1C112FB70A77}" type="pres">
      <dgm:prSet presAssocID="{138663C3-5B1A-409B-877C-83B289BC0C5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DD7DEA-448C-457E-9A39-7DA6467FFFF1}" type="pres">
      <dgm:prSet presAssocID="{1794A375-93A3-4AAE-81FE-3AD8AE3EFE7A}" presName="circ5" presStyleLbl="vennNode1" presStyleIdx="4" presStyleCnt="6"/>
      <dgm:spPr/>
    </dgm:pt>
    <dgm:pt modelId="{A4ACA926-1FD8-4A1C-A567-D7CAE55AADA9}" type="pres">
      <dgm:prSet presAssocID="{1794A375-93A3-4AAE-81FE-3AD8AE3EFE7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D3CB51-3C71-4C3C-9046-99ADEB719DFA}" type="pres">
      <dgm:prSet presAssocID="{B64FB0FF-1487-4C8A-B211-FB932E79E001}" presName="circ6" presStyleLbl="vennNode1" presStyleIdx="5" presStyleCnt="6"/>
      <dgm:spPr/>
    </dgm:pt>
    <dgm:pt modelId="{141DECAE-C373-4E4F-83ED-562E4C366A03}" type="pres">
      <dgm:prSet presAssocID="{B64FB0FF-1487-4C8A-B211-FB932E79E00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1B6C40D-A0C4-4D6B-9D8C-5798A8A79863}" type="presOf" srcId="{3BCE5CB5-42B8-4339-825C-7457438C1132}" destId="{551DF0A4-1503-4A50-8889-29C51416D03B}" srcOrd="0" destOrd="0" presId="urn:microsoft.com/office/officeart/2005/8/layout/venn1"/>
    <dgm:cxn modelId="{A1D0721C-5F66-44B7-9DA2-C66212DACB7C}" type="presOf" srcId="{B64FB0FF-1487-4C8A-B211-FB932E79E001}" destId="{141DECAE-C373-4E4F-83ED-562E4C366A03}" srcOrd="0" destOrd="0" presId="urn:microsoft.com/office/officeart/2005/8/layout/venn1"/>
    <dgm:cxn modelId="{DAA2F727-73BB-4BCA-B8E4-5A9ABE105A77}" srcId="{3BCE5CB5-42B8-4339-825C-7457438C1132}" destId="{1794A375-93A3-4AAE-81FE-3AD8AE3EFE7A}" srcOrd="4" destOrd="0" parTransId="{991F0B30-D1EB-46ED-9B5A-47B174BD8CD4}" sibTransId="{C7E04242-255A-4C84-A10D-BD3F45BFD1C6}"/>
    <dgm:cxn modelId="{FE1BA646-9414-4710-9FB1-A8E6C35FC2AB}" type="presOf" srcId="{398BD8DE-10D3-4894-92C4-0888D206DF94}" destId="{794D2C15-DE37-4A08-A86B-805CED7D3A1C}" srcOrd="0" destOrd="0" presId="urn:microsoft.com/office/officeart/2005/8/layout/venn1"/>
    <dgm:cxn modelId="{AF1DBC8F-D823-4C76-AD0B-93FEA64642AC}" type="presOf" srcId="{9301CAD3-1A0C-4BFE-9BC1-AA2FC1A682F5}" destId="{052F0142-DC2E-4567-AAFF-6C0F0A225D3E}" srcOrd="0" destOrd="0" presId="urn:microsoft.com/office/officeart/2005/8/layout/venn1"/>
    <dgm:cxn modelId="{CE8029A5-6E0B-41E9-90AA-81E218347828}" type="presOf" srcId="{138663C3-5B1A-409B-877C-83B289BC0C5D}" destId="{E51FD3C4-2235-45BE-86CC-1C112FB70A77}" srcOrd="0" destOrd="0" presId="urn:microsoft.com/office/officeart/2005/8/layout/venn1"/>
    <dgm:cxn modelId="{0C335CA6-5950-4CD3-B8BF-FDF50BD8D6AE}" srcId="{3BCE5CB5-42B8-4339-825C-7457438C1132}" destId="{138663C3-5B1A-409B-877C-83B289BC0C5D}" srcOrd="3" destOrd="0" parTransId="{16235A1D-659A-4A1F-BBFE-0B7362D035F5}" sibTransId="{0DEDA53C-4A95-4C4C-9F48-A2117279C0EF}"/>
    <dgm:cxn modelId="{C816D9A8-7419-46B1-A7B7-B5EC615E1818}" srcId="{3BCE5CB5-42B8-4339-825C-7457438C1132}" destId="{BEBBEC59-4D7A-439D-93C2-D878CCA78180}" srcOrd="1" destOrd="0" parTransId="{55DB69BA-22F2-4578-ADFA-1CF785889095}" sibTransId="{5C560D84-3BC4-48B8-89D8-233E12FE6F28}"/>
    <dgm:cxn modelId="{127E9CC4-5034-418D-B3F8-BBC7296FEAFE}" srcId="{3BCE5CB5-42B8-4339-825C-7457438C1132}" destId="{398BD8DE-10D3-4894-92C4-0888D206DF94}" srcOrd="0" destOrd="0" parTransId="{09A658CC-89F1-4496-A6EC-5FEE5C14D67C}" sibTransId="{0EBE01FC-D5F9-48A0-9E16-993017DA7746}"/>
    <dgm:cxn modelId="{C610F5CC-3597-4A9E-AD2C-8E1967AB2644}" type="presOf" srcId="{BEBBEC59-4D7A-439D-93C2-D878CCA78180}" destId="{21CE7CC6-6E63-476A-A9CA-0E42A2CC4A2C}" srcOrd="0" destOrd="0" presId="urn:microsoft.com/office/officeart/2005/8/layout/venn1"/>
    <dgm:cxn modelId="{46745FE5-D46A-45B4-BD95-36D499E566F9}" srcId="{3BCE5CB5-42B8-4339-825C-7457438C1132}" destId="{B64FB0FF-1487-4C8A-B211-FB932E79E001}" srcOrd="5" destOrd="0" parTransId="{EA0F2618-9FC0-49B5-87B9-EFA8DAEB8F8E}" sibTransId="{D75A9AAA-F786-40C9-A7BA-7A7A91BBC4D1}"/>
    <dgm:cxn modelId="{11116FEF-F554-4BB4-B372-D2A5343EAEC7}" type="presOf" srcId="{1794A375-93A3-4AAE-81FE-3AD8AE3EFE7A}" destId="{A4ACA926-1FD8-4A1C-A567-D7CAE55AADA9}" srcOrd="0" destOrd="0" presId="urn:microsoft.com/office/officeart/2005/8/layout/venn1"/>
    <dgm:cxn modelId="{68D925FA-5F63-4116-8616-85774742CC93}" srcId="{3BCE5CB5-42B8-4339-825C-7457438C1132}" destId="{9301CAD3-1A0C-4BFE-9BC1-AA2FC1A682F5}" srcOrd="2" destOrd="0" parTransId="{71CAC6B8-A607-4090-83E3-63C83C02CB97}" sibTransId="{9F4069B4-FFA5-4CB3-BEC7-2ED222E48185}"/>
    <dgm:cxn modelId="{54F3EB3E-0ACB-4FBE-AA9F-6C68B47DA528}" type="presParOf" srcId="{551DF0A4-1503-4A50-8889-29C51416D03B}" destId="{3078DDF4-2A93-4C31-A940-69DA458553D3}" srcOrd="0" destOrd="0" presId="urn:microsoft.com/office/officeart/2005/8/layout/venn1"/>
    <dgm:cxn modelId="{B62E6F0B-8DB5-4657-987A-BD65001325B4}" type="presParOf" srcId="{551DF0A4-1503-4A50-8889-29C51416D03B}" destId="{794D2C15-DE37-4A08-A86B-805CED7D3A1C}" srcOrd="1" destOrd="0" presId="urn:microsoft.com/office/officeart/2005/8/layout/venn1"/>
    <dgm:cxn modelId="{168B1D7F-160C-4815-A5D4-ABF7DEA91949}" type="presParOf" srcId="{551DF0A4-1503-4A50-8889-29C51416D03B}" destId="{4A7490EF-416C-49D9-A2C6-8041349F6D86}" srcOrd="2" destOrd="0" presId="urn:microsoft.com/office/officeart/2005/8/layout/venn1"/>
    <dgm:cxn modelId="{E528941A-2B84-480F-8844-9FE67C4A74BF}" type="presParOf" srcId="{551DF0A4-1503-4A50-8889-29C51416D03B}" destId="{21CE7CC6-6E63-476A-A9CA-0E42A2CC4A2C}" srcOrd="3" destOrd="0" presId="urn:microsoft.com/office/officeart/2005/8/layout/venn1"/>
    <dgm:cxn modelId="{7295512B-4469-45F4-BA4A-0EF904F867A5}" type="presParOf" srcId="{551DF0A4-1503-4A50-8889-29C51416D03B}" destId="{65241F61-6E45-47F0-B401-4E3A1C82FF59}" srcOrd="4" destOrd="0" presId="urn:microsoft.com/office/officeart/2005/8/layout/venn1"/>
    <dgm:cxn modelId="{1FF9912F-B719-4ED2-B03D-54D0F5214BD2}" type="presParOf" srcId="{551DF0A4-1503-4A50-8889-29C51416D03B}" destId="{052F0142-DC2E-4567-AAFF-6C0F0A225D3E}" srcOrd="5" destOrd="0" presId="urn:microsoft.com/office/officeart/2005/8/layout/venn1"/>
    <dgm:cxn modelId="{9E27C5E9-5332-421E-A052-76A8E2820DD5}" type="presParOf" srcId="{551DF0A4-1503-4A50-8889-29C51416D03B}" destId="{62F0894D-B97B-4F82-9810-6258B616824F}" srcOrd="6" destOrd="0" presId="urn:microsoft.com/office/officeart/2005/8/layout/venn1"/>
    <dgm:cxn modelId="{B65BBB14-5077-4E55-8FB3-173121A24387}" type="presParOf" srcId="{551DF0A4-1503-4A50-8889-29C51416D03B}" destId="{E51FD3C4-2235-45BE-86CC-1C112FB70A77}" srcOrd="7" destOrd="0" presId="urn:microsoft.com/office/officeart/2005/8/layout/venn1"/>
    <dgm:cxn modelId="{1F03324E-8E5A-4B2B-9270-9630FEA6494C}" type="presParOf" srcId="{551DF0A4-1503-4A50-8889-29C51416D03B}" destId="{07DD7DEA-448C-457E-9A39-7DA6467FFFF1}" srcOrd="8" destOrd="0" presId="urn:microsoft.com/office/officeart/2005/8/layout/venn1"/>
    <dgm:cxn modelId="{8A8958D4-8445-49B7-821D-711739627A36}" type="presParOf" srcId="{551DF0A4-1503-4A50-8889-29C51416D03B}" destId="{A4ACA926-1FD8-4A1C-A567-D7CAE55AADA9}" srcOrd="9" destOrd="0" presId="urn:microsoft.com/office/officeart/2005/8/layout/venn1"/>
    <dgm:cxn modelId="{1CF2E213-6769-426C-979F-06F57C9B22AC}" type="presParOf" srcId="{551DF0A4-1503-4A50-8889-29C51416D03B}" destId="{16D3CB51-3C71-4C3C-9046-99ADEB719DFA}" srcOrd="10" destOrd="0" presId="urn:microsoft.com/office/officeart/2005/8/layout/venn1"/>
    <dgm:cxn modelId="{4538E1F2-631D-4918-B462-1EE8FAA3B5B0}" type="presParOf" srcId="{551DF0A4-1503-4A50-8889-29C51416D03B}" destId="{141DECAE-C373-4E4F-83ED-562E4C366A0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DDF4-2A93-4C31-A940-69DA458553D3}">
      <dsp:nvSpPr>
        <dsp:cNvPr id="0" name=""/>
        <dsp:cNvSpPr/>
      </dsp:nvSpPr>
      <dsp:spPr>
        <a:xfrm>
          <a:off x="3529753" y="1323730"/>
          <a:ext cx="1773407" cy="1773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4D2C15-DE37-4A08-A86B-805CED7D3A1C}">
      <dsp:nvSpPr>
        <dsp:cNvPr id="0" name=""/>
        <dsp:cNvSpPr/>
      </dsp:nvSpPr>
      <dsp:spPr>
        <a:xfrm>
          <a:off x="3308077" y="0"/>
          <a:ext cx="2216759" cy="120757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i="0" kern="1200" dirty="0">
              <a:solidFill>
                <a:schemeClr val="tx1"/>
              </a:solidFill>
              <a:latin typeface="Hurme Geometric Sans 1" panose="020B0500020000000000" pitchFamily="34" charset="0"/>
            </a:rPr>
            <a:t>RADNI PAKETI</a:t>
          </a:r>
          <a:endParaRPr lang="en-US" sz="2000" i="0" kern="1200" dirty="0">
            <a:solidFill>
              <a:schemeClr val="tx1"/>
            </a:solidFill>
            <a:latin typeface="Hurme Geometric Sans 1" panose="020B0500020000000000" pitchFamily="34" charset="0"/>
          </a:endParaRPr>
        </a:p>
      </dsp:txBody>
      <dsp:txXfrm>
        <a:off x="3308077" y="0"/>
        <a:ext cx="2216759" cy="1207573"/>
      </dsp:txXfrm>
    </dsp:sp>
    <dsp:sp modelId="{4A7490EF-416C-49D9-A2C6-8041349F6D86}">
      <dsp:nvSpPr>
        <dsp:cNvPr id="0" name=""/>
        <dsp:cNvSpPr/>
      </dsp:nvSpPr>
      <dsp:spPr>
        <a:xfrm>
          <a:off x="4105372" y="1656100"/>
          <a:ext cx="1773407" cy="1773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CE7CC6-6E63-476A-A9CA-0E42A2CC4A2C}">
      <dsp:nvSpPr>
        <dsp:cNvPr id="0" name=""/>
        <dsp:cNvSpPr/>
      </dsp:nvSpPr>
      <dsp:spPr>
        <a:xfrm>
          <a:off x="6010307" y="1150070"/>
          <a:ext cx="2100749" cy="132258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chemeClr val="tx1"/>
              </a:solidFill>
              <a:latin typeface="Hurme Geometric Sans 1" panose="020B0500020000000000" pitchFamily="34" charset="0"/>
            </a:rPr>
            <a:t>WP1. Kreiranje konceptualnog rješenja</a:t>
          </a:r>
          <a:endParaRPr lang="en-US" sz="2000" kern="1200" dirty="0">
            <a:solidFill>
              <a:schemeClr val="tx1"/>
            </a:solidFill>
            <a:latin typeface="Hurme Geometric Sans 1" panose="020B0500020000000000" pitchFamily="34" charset="0"/>
          </a:endParaRPr>
        </a:p>
      </dsp:txBody>
      <dsp:txXfrm>
        <a:off x="6010307" y="1150070"/>
        <a:ext cx="2100749" cy="1322580"/>
      </dsp:txXfrm>
    </dsp:sp>
    <dsp:sp modelId="{65241F61-6E45-47F0-B401-4E3A1C82FF59}">
      <dsp:nvSpPr>
        <dsp:cNvPr id="0" name=""/>
        <dsp:cNvSpPr/>
      </dsp:nvSpPr>
      <dsp:spPr>
        <a:xfrm>
          <a:off x="4105372" y="2320841"/>
          <a:ext cx="1773407" cy="1773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2F0142-DC2E-4567-AAFF-6C0F0A225D3E}">
      <dsp:nvSpPr>
        <dsp:cNvPr id="0" name=""/>
        <dsp:cNvSpPr/>
      </dsp:nvSpPr>
      <dsp:spPr>
        <a:xfrm>
          <a:off x="6010307" y="3122440"/>
          <a:ext cx="2100749" cy="147783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chemeClr val="tx1"/>
              </a:solidFill>
              <a:latin typeface="Hurme Geometric Sans 1" panose="020B0500020000000000" pitchFamily="34" charset="0"/>
            </a:rPr>
            <a:t>WP2. Izrada Glavnog projekta</a:t>
          </a:r>
          <a:endParaRPr lang="en-US" sz="2000" kern="1200" dirty="0">
            <a:solidFill>
              <a:schemeClr val="tx1"/>
            </a:solidFill>
            <a:latin typeface="Hurme Geometric Sans 1" panose="020B0500020000000000" pitchFamily="34" charset="0"/>
          </a:endParaRPr>
        </a:p>
      </dsp:txBody>
      <dsp:txXfrm>
        <a:off x="6010307" y="3122440"/>
        <a:ext cx="2100749" cy="1477839"/>
      </dsp:txXfrm>
    </dsp:sp>
    <dsp:sp modelId="{62F0894D-B97B-4F82-9810-6258B616824F}">
      <dsp:nvSpPr>
        <dsp:cNvPr id="0" name=""/>
        <dsp:cNvSpPr/>
      </dsp:nvSpPr>
      <dsp:spPr>
        <a:xfrm>
          <a:off x="3529753" y="2653786"/>
          <a:ext cx="1773407" cy="1773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1FD3C4-2235-45BE-86CC-1C112FB70A77}">
      <dsp:nvSpPr>
        <dsp:cNvPr id="0" name=""/>
        <dsp:cNvSpPr/>
      </dsp:nvSpPr>
      <dsp:spPr>
        <a:xfrm>
          <a:off x="3308077" y="4542776"/>
          <a:ext cx="2216759" cy="120757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chemeClr val="tx1"/>
              </a:solidFill>
              <a:latin typeface="Hurme Geometric Sans 1" panose="020B0500020000000000" pitchFamily="34" charset="0"/>
            </a:rPr>
            <a:t>WP3. Finansijska i socio-ekonomska analiza</a:t>
          </a:r>
          <a:endParaRPr lang="en-US" sz="2000" kern="1200" dirty="0">
            <a:solidFill>
              <a:schemeClr val="tx1"/>
            </a:solidFill>
            <a:latin typeface="Hurme Geometric Sans 1" panose="020B0500020000000000" pitchFamily="34" charset="0"/>
          </a:endParaRPr>
        </a:p>
      </dsp:txBody>
      <dsp:txXfrm>
        <a:off x="3308077" y="4542776"/>
        <a:ext cx="2216759" cy="1207573"/>
      </dsp:txXfrm>
    </dsp:sp>
    <dsp:sp modelId="{07DD7DEA-448C-457E-9A39-7DA6467FFFF1}">
      <dsp:nvSpPr>
        <dsp:cNvPr id="0" name=""/>
        <dsp:cNvSpPr/>
      </dsp:nvSpPr>
      <dsp:spPr>
        <a:xfrm>
          <a:off x="2954134" y="2320841"/>
          <a:ext cx="1773407" cy="1773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ACA926-1FD8-4A1C-A567-D7CAE55AADA9}">
      <dsp:nvSpPr>
        <dsp:cNvPr id="0" name=""/>
        <dsp:cNvSpPr/>
      </dsp:nvSpPr>
      <dsp:spPr>
        <a:xfrm>
          <a:off x="721857" y="3122440"/>
          <a:ext cx="2100749" cy="147783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chemeClr val="tx1"/>
              </a:solidFill>
              <a:latin typeface="Hurme Geometric Sans 1" panose="020B0500020000000000" pitchFamily="34" charset="0"/>
            </a:rPr>
            <a:t>WP4. Izrada radioničkih detalja, izrada prototipa i testiranje</a:t>
          </a:r>
          <a:endParaRPr lang="en-US" sz="2000" kern="1200" dirty="0">
            <a:solidFill>
              <a:schemeClr val="tx1"/>
            </a:solidFill>
            <a:latin typeface="Hurme Geometric Sans 1" panose="020B0500020000000000" pitchFamily="34" charset="0"/>
          </a:endParaRPr>
        </a:p>
      </dsp:txBody>
      <dsp:txXfrm>
        <a:off x="721857" y="3122440"/>
        <a:ext cx="2100749" cy="1477839"/>
      </dsp:txXfrm>
    </dsp:sp>
    <dsp:sp modelId="{16D3CB51-3C71-4C3C-9046-99ADEB719DFA}">
      <dsp:nvSpPr>
        <dsp:cNvPr id="0" name=""/>
        <dsp:cNvSpPr/>
      </dsp:nvSpPr>
      <dsp:spPr>
        <a:xfrm>
          <a:off x="2954134" y="1656100"/>
          <a:ext cx="1773407" cy="1773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1DECAE-C373-4E4F-83ED-562E4C366A03}">
      <dsp:nvSpPr>
        <dsp:cNvPr id="0" name=""/>
        <dsp:cNvSpPr/>
      </dsp:nvSpPr>
      <dsp:spPr>
        <a:xfrm>
          <a:off x="721857" y="1150070"/>
          <a:ext cx="2100749" cy="147783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>
              <a:solidFill>
                <a:schemeClr val="tx1"/>
              </a:solidFill>
              <a:latin typeface="Hurme Geometric Sans 1" panose="020B0500020000000000" pitchFamily="34" charset="0"/>
            </a:rPr>
            <a:t>WP5. Prezentacija i objavljivanje rezultata</a:t>
          </a:r>
          <a:endParaRPr lang="en-US" sz="2000" kern="1200" dirty="0">
            <a:solidFill>
              <a:schemeClr val="tx1"/>
            </a:solidFill>
            <a:latin typeface="Hurme Geometric Sans 1" panose="020B0500020000000000" pitchFamily="34" charset="0"/>
          </a:endParaRPr>
        </a:p>
      </dsp:txBody>
      <dsp:txXfrm>
        <a:off x="721857" y="1150070"/>
        <a:ext cx="2100749" cy="1477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1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160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gmn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5.png"/><Relationship Id="rId4" Type="http://schemas.openxmlformats.org/officeDocument/2006/relationships/hyperlink" Target="mailto:knezevicmilos@hot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10898" y="5008919"/>
            <a:ext cx="8090703" cy="1614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Hurme Geometric Sans 1" panose="020B0400020000000000" pitchFamily="34" charset="0"/>
              </a:rPr>
              <a:t>Prof. </a:t>
            </a:r>
            <a:r>
              <a:rPr lang="en-US" dirty="0" err="1">
                <a:latin typeface="Hurme Geometric Sans 1" panose="020B0400020000000000" pitchFamily="34" charset="0"/>
              </a:rPr>
              <a:t>dr</a:t>
            </a:r>
            <a:r>
              <a:rPr lang="en-US" dirty="0">
                <a:latin typeface="Hurme Geometric Sans 1" panose="020B0400020000000000" pitchFamily="34" charset="0"/>
              </a:rPr>
              <a:t> Milo</a:t>
            </a:r>
            <a:r>
              <a:rPr lang="sr-Latn-ME" dirty="0">
                <a:latin typeface="Hurme Geometric Sans 1" panose="020B0400020000000000" pitchFamily="34" charset="0"/>
              </a:rPr>
              <a:t>š Knežević</a:t>
            </a:r>
            <a:r>
              <a:rPr lang="en-GB" dirty="0">
                <a:latin typeface="Hurme Geometric Sans 1" panose="020B0400020000000000" pitchFamily="34" charset="0"/>
              </a:rPr>
              <a:t>, </a:t>
            </a:r>
            <a:r>
              <a:rPr lang="en-US" dirty="0" err="1">
                <a:latin typeface="Hurme Geometric Sans 1" panose="020B0400020000000000" pitchFamily="34" charset="0"/>
              </a:rPr>
              <a:t>dipl.ing.gra</a:t>
            </a:r>
            <a:r>
              <a:rPr lang="sr-Latn-ME" dirty="0">
                <a:latin typeface="Hurme Geometric Sans 1" panose="020B0400020000000000" pitchFamily="34" charset="0"/>
              </a:rPr>
              <a:t>đ.</a:t>
            </a:r>
            <a:endParaRPr lang="en-GB" dirty="0">
              <a:latin typeface="Hurme Geometric Sans 1" panose="020B0400020000000000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r-Latn-ME" dirty="0">
              <a:latin typeface="Hurme Geometric Sans 1" panose="020B0400020000000000" pitchFamily="34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sr-Latn-ME" dirty="0">
                <a:latin typeface="Hurme Geometric Sans 1" panose="020B0400020000000000" pitchFamily="34" charset="0"/>
              </a:rPr>
              <a:t>                                </a:t>
            </a:r>
            <a:r>
              <a:rPr lang="en-US" dirty="0">
                <a:latin typeface="Hurme Geometric Sans 1" panose="020B0400020000000000" pitchFamily="34" charset="0"/>
              </a:rPr>
              <a:t>Podgorica</a:t>
            </a:r>
            <a:r>
              <a:rPr lang="sr-Latn-ME" dirty="0">
                <a:latin typeface="Hurme Geometric Sans 1" panose="020B0400020000000000" pitchFamily="34" charset="0"/>
              </a:rPr>
              <a:t>, </a:t>
            </a:r>
            <a:r>
              <a:rPr lang="en-US" dirty="0">
                <a:latin typeface="Hurme Geometric Sans 1" panose="020B0400020000000000" pitchFamily="34" charset="0"/>
              </a:rPr>
              <a:t>Mart </a:t>
            </a:r>
            <a:r>
              <a:rPr lang="sr-Latn-ME" dirty="0">
                <a:latin typeface="Hurme Geometric Sans 1" panose="020B0400020000000000" pitchFamily="34" charset="0"/>
              </a:rPr>
              <a:t>2025</a:t>
            </a:r>
            <a:endParaRPr lang="en-US" dirty="0">
              <a:latin typeface="Hurme Geometric Sans 1" panose="020B0400020000000000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AAA54B4-EC45-2C98-980C-BB5750B6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46942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sz="3200" dirty="0">
              <a:latin typeface="Hurme Geometric Sans 1" panose="020B0500020000000000" pitchFamily="34" charset="0"/>
            </a:endParaRPr>
          </a:p>
          <a:p>
            <a:pPr lvl="0" algn="ctr"/>
            <a:r>
              <a:rPr lang="sr-Latn-ME" sz="3200" dirty="0">
                <a:latin typeface="Hurme Geometric Sans 1" panose="020B0500020000000000" pitchFamily="34" charset="0"/>
              </a:rPr>
              <a:t>Dizajn i razvoj prototipova aluminijumskih stubova za elektroenergetski sistem</a:t>
            </a:r>
            <a:endParaRPr lang="en-US" sz="2000" dirty="0">
              <a:latin typeface="Hurme Geometric Sans 1" panose="020B050002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EB8B5-F52B-190D-4D21-70BDB2B5C148}"/>
              </a:ext>
            </a:extLst>
          </p:cNvPr>
          <p:cNvSpPr txBox="1"/>
          <p:nvPr/>
        </p:nvSpPr>
        <p:spPr>
          <a:xfrm>
            <a:off x="120651" y="3460732"/>
            <a:ext cx="91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urme Geometric Sans 1" panose="020B0500020000000000" pitchFamily="34" charset="0"/>
              </a:rPr>
              <a:t>CFCU/MNE/272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87D24C1-698C-3373-8B2B-5D2C6B4B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7" y="174140"/>
            <a:ext cx="2923881" cy="7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foregio - Download centre for visual elements">
            <a:extLst>
              <a:ext uri="{FF2B5EF4-FFF2-40B4-BE49-F238E27FC236}">
                <a16:creationId xmlns:a16="http://schemas.microsoft.com/office/drawing/2014/main" id="{B3D55E28-32E0-9F5D-EF3D-29A22235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263" y="6044481"/>
            <a:ext cx="1626636" cy="6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B11B0-1291-D742-2EEA-79C036529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48" y="6044481"/>
            <a:ext cx="1510018" cy="7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596557-8BC1-D1D6-1A88-221572FD19E7}"/>
              </a:ext>
            </a:extLst>
          </p:cNvPr>
          <p:cNvSpPr/>
          <p:nvPr/>
        </p:nvSpPr>
        <p:spPr>
          <a:xfrm>
            <a:off x="6985000" y="2003944"/>
            <a:ext cx="4496584" cy="4174606"/>
          </a:xfrm>
          <a:prstGeom prst="rect">
            <a:avLst/>
          </a:prstGeom>
        </p:spPr>
        <p:txBody>
          <a:bodyPr/>
          <a:lstStyle/>
          <a:p>
            <a:pPr lvl="0" algn="just">
              <a:buChar char="•"/>
            </a:pPr>
            <a:r>
              <a:rPr lang="en-US" sz="1600" b="0" i="0" dirty="0" err="1">
                <a:latin typeface="Hurme Geometric Sans 1" panose="020B0500020000000000" pitchFamily="34" charset="0"/>
              </a:rPr>
              <a:t>Obavljeni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preliminarni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razgovori</a:t>
            </a:r>
            <a:r>
              <a:rPr lang="en-US" sz="1600" b="0" i="0" dirty="0">
                <a:latin typeface="Hurme Geometric Sans 1" panose="020B0500020000000000" pitchFamily="34" charset="0"/>
              </a:rPr>
              <a:t> s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proizvođačima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polufinalnih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proizvoda</a:t>
            </a:r>
            <a:r>
              <a:rPr lang="en-US" sz="1600" b="0" i="0" dirty="0">
                <a:latin typeface="Hurme Geometric Sans 1" panose="020B0500020000000000" pitchFamily="34" charset="0"/>
              </a:rPr>
              <a:t> od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aluminijumskih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legura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proizvodnju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isporuku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pojedinačnih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elemenata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sr-Latn-ME" sz="1600" b="0" i="0" dirty="0">
                <a:latin typeface="Hurme Geometric Sans 1" panose="020B0500020000000000" pitchFamily="34" charset="0"/>
              </a:rPr>
              <a:t>Izrađen je projekt radioničkih detalja i prototipova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en-US" sz="1600" b="0" i="0" dirty="0" err="1">
                <a:latin typeface="Hurme Geometric Sans 1" panose="020B0500020000000000" pitchFamily="34" charset="0"/>
              </a:rPr>
              <a:t>Razv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ijena je 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studija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simulaciju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opterećenja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merenja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skladu</a:t>
            </a:r>
            <a:r>
              <a:rPr lang="en-US" sz="1600" b="0" i="0" dirty="0">
                <a:latin typeface="Hurme Geometric Sans 1" panose="020B0500020000000000" pitchFamily="34" charset="0"/>
              </a:rPr>
              <a:t> s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operativnim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uslovima</a:t>
            </a:r>
            <a:r>
              <a:rPr lang="en-US" sz="1600" b="0" i="0" dirty="0">
                <a:latin typeface="Hurme Geometric Sans 1" panose="020B0500020000000000" pitchFamily="34" charset="0"/>
              </a:rPr>
              <a:t>. •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Sprov</a:t>
            </a:r>
            <a:r>
              <a:rPr lang="sr-Latn-ME" sz="1600" b="0" i="0" dirty="0">
                <a:latin typeface="Hurme Geometric Sans 1" panose="020B0500020000000000" pitchFamily="34" charset="0"/>
              </a:rPr>
              <a:t>edene su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nabavke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materijala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kontrolnih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testova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sr-Latn-ME" sz="1600" b="0" i="0" dirty="0">
                <a:latin typeface="Hurme Geometric Sans 1" panose="020B0500020000000000" pitchFamily="34" charset="0"/>
              </a:rPr>
              <a:t>Izvršena je p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roizvodnja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elemenata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sklopova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konstrukcije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r>
              <a:rPr lang="sr-Latn-ME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Kreiran</a:t>
            </a:r>
            <a:r>
              <a:rPr lang="en-US" sz="1600" b="0" i="0" dirty="0">
                <a:latin typeface="Hurme Geometric Sans 1" panose="020B0500020000000000" pitchFamily="34" charset="0"/>
              </a:rPr>
              <a:t>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laboratorijskih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ispitivanja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nabav</a:t>
            </a:r>
            <a:r>
              <a:rPr lang="sr-Latn-ME" sz="1600" b="0" i="0" dirty="0">
                <a:latin typeface="Hurme Geometric Sans 1" panose="020B0500020000000000" pitchFamily="34" charset="0"/>
              </a:rPr>
              <a:t>ljena</a:t>
            </a:r>
            <a:r>
              <a:rPr lang="en-US" sz="1600" b="0" i="0" dirty="0">
                <a:latin typeface="Hurme Geometric Sans 1" panose="020B0500020000000000" pitchFamily="34" charset="0"/>
              </a:rPr>
              <a:t> m</a:t>
            </a:r>
            <a:r>
              <a:rPr lang="sr-Latn-ME" sz="1600" b="0" i="0" dirty="0">
                <a:latin typeface="Hurme Geometric Sans 1" panose="020B0500020000000000" pitchFamily="34" charset="0"/>
              </a:rPr>
              <a:t>jerna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oprem</a:t>
            </a:r>
            <a:r>
              <a:rPr lang="sr-Latn-ME" sz="1600" b="0" i="0" dirty="0">
                <a:latin typeface="Hurme Geometric Sans 1" panose="020B0500020000000000" pitchFamily="34" charset="0"/>
              </a:rPr>
              <a:t>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en-US" sz="1600" b="0" i="0" dirty="0" err="1">
                <a:latin typeface="Hurme Geometric Sans 1" panose="020B0500020000000000" pitchFamily="34" charset="0"/>
              </a:rPr>
              <a:t>Sprovedena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ispitivanja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m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erenja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elemenata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endParaRPr lang="en-US" sz="1600" dirty="0">
              <a:latin typeface="Hurme Geometric Sans 1" panose="020B050002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0B5800-2518-1D6F-67B9-8D0676D0DB1E}"/>
              </a:ext>
            </a:extLst>
          </p:cNvPr>
          <p:cNvGrpSpPr/>
          <p:nvPr/>
        </p:nvGrpSpPr>
        <p:grpSpPr>
          <a:xfrm>
            <a:off x="4985211" y="304366"/>
            <a:ext cx="2761789" cy="1322580"/>
            <a:chOff x="6010307" y="1150070"/>
            <a:chExt cx="2100749" cy="132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54A552-D8D2-E0E3-DAAB-05F556097CF8}"/>
                </a:ext>
              </a:extLst>
            </p:cNvPr>
            <p:cNvSpPr/>
            <p:nvPr/>
          </p:nvSpPr>
          <p:spPr>
            <a:xfrm>
              <a:off x="6010307" y="1150070"/>
              <a:ext cx="2100749" cy="132258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0B5DE9-C68D-6857-F5E1-650D1BBEE5AE}"/>
                </a:ext>
              </a:extLst>
            </p:cNvPr>
            <p:cNvSpPr txBox="1"/>
            <p:nvPr/>
          </p:nvSpPr>
          <p:spPr>
            <a:xfrm>
              <a:off x="6010307" y="1150070"/>
              <a:ext cx="2100749" cy="1322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sr-Latn-ME" sz="2000" dirty="0">
                  <a:solidFill>
                    <a:schemeClr val="tx1"/>
                  </a:solidFill>
                  <a:latin typeface="Hurme Geometric Sans 1" panose="020B0500020000000000" pitchFamily="34" charset="0"/>
                </a:rPr>
                <a:t>WP4. Izrada radioničkih detalja, izrada prototipa i testiranje</a:t>
              </a:r>
              <a:endParaRPr lang="en-US" sz="2000" dirty="0">
                <a:solidFill>
                  <a:schemeClr val="tx1"/>
                </a:solidFill>
                <a:latin typeface="Hurme Geometric Sans 1" panose="020B0500020000000000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654979C-A4AE-26E1-6AB0-4C1D5F70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2" y="1828800"/>
            <a:ext cx="6147263" cy="43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F4BAC2-CD22-A7EE-AB95-36822725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0" y="3785863"/>
            <a:ext cx="2812831" cy="2875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4B0E9-0552-60AA-1D16-2746756D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82" y="197049"/>
            <a:ext cx="6144850" cy="3460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5F844-716F-95F2-18A2-69632927262A}"/>
              </a:ext>
            </a:extLst>
          </p:cNvPr>
          <p:cNvSpPr txBox="1"/>
          <p:nvPr/>
        </p:nvSpPr>
        <p:spPr>
          <a:xfrm>
            <a:off x="7893511" y="513916"/>
            <a:ext cx="2761789" cy="132258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/>
            <a:r>
              <a:rPr lang="sr-Latn-ME" sz="2000" dirty="0">
                <a:solidFill>
                  <a:schemeClr val="tx1"/>
                </a:solidFill>
                <a:latin typeface="Hurme Geometric Sans 1" panose="020B0500020000000000" pitchFamily="34" charset="0"/>
              </a:rPr>
              <a:t>WP4. Izrada radioničkih detalja, izrada prototipa i testiranje</a:t>
            </a:r>
            <a:endParaRPr lang="en-US" sz="2000" dirty="0">
              <a:solidFill>
                <a:schemeClr val="tx1"/>
              </a:solidFill>
              <a:latin typeface="Hurme Geometric Sans 1" panose="020B050002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55838-3186-FDF3-94CD-77C7DD73E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650" y="3785863"/>
            <a:ext cx="3833450" cy="2875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5B2B2-F612-09EC-5CF6-927CBD2157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9" t="21938" r="8494" b="6558"/>
          <a:stretch/>
        </p:blipFill>
        <p:spPr bwMode="auto">
          <a:xfrm>
            <a:off x="7457994" y="2679566"/>
            <a:ext cx="3897192" cy="3981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31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E7B75-24D7-51C8-A427-91761F05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C71F-9314-CEB6-F0EF-B3980384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56C9-2D9D-A72A-63DC-FDAD78D6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708" y="2121408"/>
            <a:ext cx="2862580" cy="4050792"/>
          </a:xfrm>
        </p:spPr>
        <p:txBody>
          <a:bodyPr>
            <a:normAutofit/>
          </a:bodyPr>
          <a:lstStyle/>
          <a:p>
            <a:r>
              <a:rPr lang="en-US" sz="1400" dirty="0"/>
              <a:t>Introduction</a:t>
            </a:r>
          </a:p>
          <a:p>
            <a:r>
              <a:rPr lang="en-US" sz="1400" dirty="0"/>
              <a:t>Potential and Existing Capacities</a:t>
            </a:r>
          </a:p>
          <a:p>
            <a:r>
              <a:rPr lang="en-US" sz="1400" dirty="0"/>
              <a:t>Challenges and Sustainability</a:t>
            </a:r>
          </a:p>
          <a:p>
            <a:r>
              <a:rPr lang="en-US" sz="1400" dirty="0"/>
              <a:t>Perspectives and Solutions</a:t>
            </a:r>
          </a:p>
          <a:p>
            <a:r>
              <a:rPr lang="en-US" sz="1400" dirty="0"/>
              <a:t>Conclusion</a:t>
            </a:r>
          </a:p>
          <a:p>
            <a:endParaRPr lang="en-US" sz="1400" dirty="0"/>
          </a:p>
        </p:txBody>
      </p:sp>
      <p:pic>
        <p:nvPicPr>
          <p:cNvPr id="6" name="Picture 5" descr="Lightbulb">
            <a:extLst>
              <a:ext uri="{FF2B5EF4-FFF2-40B4-BE49-F238E27FC236}">
                <a16:creationId xmlns:a16="http://schemas.microsoft.com/office/drawing/2014/main" id="{13BFE3F4-74AC-A4CD-6BC0-4FF7F8100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79" t="3" r="-57866" b="264"/>
          <a:stretch/>
        </p:blipFill>
        <p:spPr>
          <a:xfrm>
            <a:off x="0" y="0"/>
            <a:ext cx="12168000" cy="684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78B526-60F1-A51D-4585-4EB54341FCEB}"/>
              </a:ext>
            </a:extLst>
          </p:cNvPr>
          <p:cNvSpPr/>
          <p:nvPr/>
        </p:nvSpPr>
        <p:spPr>
          <a:xfrm>
            <a:off x="7067550" y="2854005"/>
            <a:ext cx="4159251" cy="3141765"/>
          </a:xfrm>
          <a:prstGeom prst="rect">
            <a:avLst/>
          </a:prstGeom>
        </p:spPr>
        <p:txBody>
          <a:bodyPr/>
          <a:lstStyle/>
          <a:p>
            <a:pPr lvl="0" algn="just">
              <a:buChar char="•"/>
            </a:pPr>
            <a:r>
              <a:rPr lang="sr-Latn-ME" sz="1600" b="0" i="0" dirty="0">
                <a:latin typeface="Hurme Geometric Sans 1" panose="020B0500020000000000" pitchFamily="34" charset="0"/>
              </a:rPr>
              <a:t>O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bjavlji</a:t>
            </a:r>
            <a:r>
              <a:rPr lang="sr-Latn-ME" sz="1600" b="0" i="0" dirty="0">
                <a:latin typeface="Hurme Geometric Sans 1" panose="020B0500020000000000" pitchFamily="34" charset="0"/>
              </a:rPr>
              <a:t>en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konačn</a:t>
            </a:r>
            <a:r>
              <a:rPr lang="sr-Latn-ME" sz="1600" b="0" i="0" dirty="0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izv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eštaj</a:t>
            </a:r>
            <a:r>
              <a:rPr lang="en-US" sz="1600" b="0" i="0" dirty="0">
                <a:latin typeface="Hurme Geometric Sans 1" panose="020B0500020000000000" pitchFamily="34" charset="0"/>
              </a:rPr>
              <a:t> 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projektu</a:t>
            </a:r>
            <a:r>
              <a:rPr lang="sr-Latn-ME" sz="1600" dirty="0">
                <a:latin typeface="Hurme Geometric Sans 1" panose="020B0500020000000000" pitchFamily="34" charset="0"/>
              </a:rPr>
              <a:t>. 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Konačni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izv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eštaj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služi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vr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edan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dokument</a:t>
            </a:r>
            <a:r>
              <a:rPr lang="en-US" sz="1600" b="0" i="0" dirty="0">
                <a:latin typeface="Hurme Geometric Sans 1" panose="020B0500020000000000" pitchFamily="34" charset="0"/>
              </a:rPr>
              <a:t> za d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eljenje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znanja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širenje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rezultata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pruža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referencu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buduća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istraživanja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ili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implementacione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napore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r>
              <a:rPr lang="sr-Latn-ME" sz="1600" b="0" i="0" dirty="0">
                <a:latin typeface="Hurme Geometric Sans 1" panose="020B0500020000000000" pitchFamily="34" charset="0"/>
              </a:rPr>
              <a:t> Sajt </a:t>
            </a:r>
            <a:r>
              <a:rPr lang="sr-Latn-ME" sz="1600" b="0" i="0" dirty="0">
                <a:latin typeface="Hurme Geometric Sans 1" panose="020B0500020000000000" pitchFamily="34" charset="0"/>
                <a:hlinkClick r:id="rId3"/>
              </a:rPr>
              <a:t>www.izgmne.com</a:t>
            </a:r>
            <a:endParaRPr lang="sr-Latn-ME" sz="1600" b="0" i="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endParaRPr lang="en-US" sz="1600" dirty="0">
              <a:latin typeface="Hurme Geometric Sans 1" panose="020B050002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0ED657-9416-802A-1D03-AFCA22D9422D}"/>
              </a:ext>
            </a:extLst>
          </p:cNvPr>
          <p:cNvGrpSpPr/>
          <p:nvPr/>
        </p:nvGrpSpPr>
        <p:grpSpPr>
          <a:xfrm>
            <a:off x="4813957" y="474922"/>
            <a:ext cx="4805849" cy="1358142"/>
            <a:chOff x="6010307" y="1150070"/>
            <a:chExt cx="4805849" cy="13581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26A790-86E0-39B3-82D1-D199403890DB}"/>
                </a:ext>
              </a:extLst>
            </p:cNvPr>
            <p:cNvSpPr/>
            <p:nvPr/>
          </p:nvSpPr>
          <p:spPr>
            <a:xfrm>
              <a:off x="6010307" y="1150070"/>
              <a:ext cx="2100749" cy="132258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51CF57-90D4-B5D2-24D0-EA5FD9FD21FB}"/>
                </a:ext>
              </a:extLst>
            </p:cNvPr>
            <p:cNvSpPr txBox="1"/>
            <p:nvPr/>
          </p:nvSpPr>
          <p:spPr>
            <a:xfrm>
              <a:off x="8715407" y="1185632"/>
              <a:ext cx="2100749" cy="1322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sr-Latn-ME" sz="2000" dirty="0">
                  <a:solidFill>
                    <a:schemeClr val="tx1"/>
                  </a:solidFill>
                  <a:latin typeface="Hurme Geometric Sans 1" panose="020B0500020000000000" pitchFamily="34" charset="0"/>
                </a:rPr>
                <a:t>WP5. Prezentacija i objavljivanje rezultata</a:t>
              </a:r>
              <a:endParaRPr lang="en-US" sz="2000" dirty="0">
                <a:solidFill>
                  <a:schemeClr val="tx1"/>
                </a:solidFill>
                <a:latin typeface="Hurme Geometric Sans 1" panose="020B0500020000000000" pitchFamily="34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BF14A52B-5760-DCBE-D581-4DD23CC5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08" y="5478277"/>
            <a:ext cx="2923881" cy="7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389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85" y="1841280"/>
            <a:ext cx="7528807" cy="1639884"/>
          </a:xfrm>
        </p:spPr>
        <p:txBody>
          <a:bodyPr anchor="ctr">
            <a:normAutofit/>
          </a:bodyPr>
          <a:lstStyle/>
          <a:p>
            <a:pPr algn="ctr"/>
            <a:r>
              <a:rPr lang="sr-Latn-ME" sz="3600" i="1" dirty="0">
                <a:latin typeface="Hurme Geometric Sans 1" panose="020B0400020000000000" pitchFamily="34" charset="0"/>
              </a:rPr>
              <a:t>HVALA</a:t>
            </a:r>
            <a:r>
              <a:rPr lang="sr-Latn-ME" sz="3600" i="1" dirty="0"/>
              <a:t> NA PAŽNJI!</a:t>
            </a:r>
            <a:endParaRPr lang="en-US" sz="36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 txBox="1">
            <a:spLocks/>
          </p:cNvSpPr>
          <p:nvPr/>
        </p:nvSpPr>
        <p:spPr>
          <a:xfrm>
            <a:off x="513578" y="5009719"/>
            <a:ext cx="3973515" cy="81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Hurme Geometric Sans 1" panose="020B0400020000000000" pitchFamily="34" charset="0"/>
              </a:rPr>
              <a:t>  </a:t>
            </a:r>
            <a:r>
              <a:rPr lang="sr-Latn-ME" sz="3000" dirty="0">
                <a:latin typeface="Hurme Geometric Sans 1" panose="020B0400020000000000" pitchFamily="34" charset="0"/>
              </a:rPr>
              <a:t>Kontakt</a:t>
            </a:r>
            <a:r>
              <a:rPr lang="en-US" sz="3000" dirty="0">
                <a:latin typeface="Hurme Geometric Sans 1" panose="020B0400020000000000" pitchFamily="34" charset="0"/>
              </a:rPr>
              <a:t>:	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1A79215-653F-4996-95E5-0FD4B247B21F}"/>
              </a:ext>
            </a:extLst>
          </p:cNvPr>
          <p:cNvSpPr txBox="1">
            <a:spLocks/>
          </p:cNvSpPr>
          <p:nvPr/>
        </p:nvSpPr>
        <p:spPr>
          <a:xfrm>
            <a:off x="4212407" y="5066869"/>
            <a:ext cx="3973515" cy="17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r-Latn-ME" sz="2400" dirty="0">
                <a:latin typeface="Hurme Geometric Sans 1" panose="020B0400020000000000" pitchFamily="34" charset="0"/>
                <a:hlinkClick r:id="rId4"/>
              </a:rPr>
              <a:t>knezevicmilos</a:t>
            </a:r>
            <a:r>
              <a:rPr lang="en-US" sz="2400" dirty="0">
                <a:latin typeface="Hurme Geometric Sans 1" panose="020B0400020000000000" pitchFamily="34" charset="0"/>
                <a:hlinkClick r:id="rId4"/>
              </a:rPr>
              <a:t>@</a:t>
            </a:r>
            <a:r>
              <a:rPr lang="sr-Latn-ME" sz="2400" dirty="0">
                <a:latin typeface="Hurme Geometric Sans 1" panose="020B0400020000000000" pitchFamily="34" charset="0"/>
                <a:hlinkClick r:id="rId4"/>
              </a:rPr>
              <a:t>hotmail.com</a:t>
            </a:r>
            <a:endParaRPr lang="en-US" sz="2400" dirty="0">
              <a:latin typeface="Hurme Geometric Sans 1" panose="020B040002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959A5-E53A-9A65-219E-FDF27AD1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7" y="174140"/>
            <a:ext cx="2923881" cy="7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4052C-3842-6C60-4BA7-07C5415A9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845" y="5433083"/>
            <a:ext cx="2217906" cy="10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DD20C-F051-B568-86FE-C1EBF2DEF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3A74-30CC-C407-FABF-7ED719B4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C9BF-7C5B-6702-114B-679166A8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708" y="2121408"/>
            <a:ext cx="2862580" cy="4050792"/>
          </a:xfrm>
        </p:spPr>
        <p:txBody>
          <a:bodyPr>
            <a:normAutofit/>
          </a:bodyPr>
          <a:lstStyle/>
          <a:p>
            <a:r>
              <a:rPr lang="en-US" sz="1400" dirty="0"/>
              <a:t>Introduction</a:t>
            </a:r>
          </a:p>
          <a:p>
            <a:r>
              <a:rPr lang="en-US" sz="1400" dirty="0"/>
              <a:t>Potential and Existing Capacities</a:t>
            </a:r>
          </a:p>
          <a:p>
            <a:r>
              <a:rPr lang="en-US" sz="1400" dirty="0"/>
              <a:t>Challenges and Sustainability</a:t>
            </a:r>
          </a:p>
          <a:p>
            <a:r>
              <a:rPr lang="en-US" sz="1400" dirty="0"/>
              <a:t>Perspectives and Solutions</a:t>
            </a:r>
          </a:p>
          <a:p>
            <a:r>
              <a:rPr lang="en-US" sz="1400" dirty="0"/>
              <a:t>Conclusion</a:t>
            </a:r>
          </a:p>
          <a:p>
            <a:endParaRPr lang="en-US" sz="1400" dirty="0"/>
          </a:p>
        </p:txBody>
      </p:sp>
      <p:pic>
        <p:nvPicPr>
          <p:cNvPr id="6" name="Picture 5" descr="Lightbulb">
            <a:extLst>
              <a:ext uri="{FF2B5EF4-FFF2-40B4-BE49-F238E27FC236}">
                <a16:creationId xmlns:a16="http://schemas.microsoft.com/office/drawing/2014/main" id="{FF4D3920-C1AD-68A8-1432-382375C70B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79" t="3" r="-57866" b="264"/>
          <a:stretch/>
        </p:blipFill>
        <p:spPr>
          <a:xfrm>
            <a:off x="0" y="0"/>
            <a:ext cx="12168000" cy="684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8D193-651C-EFA7-55FD-64635631AD4E}"/>
              </a:ext>
            </a:extLst>
          </p:cNvPr>
          <p:cNvSpPr txBox="1">
            <a:spLocks/>
          </p:cNvSpPr>
          <p:nvPr/>
        </p:nvSpPr>
        <p:spPr>
          <a:xfrm>
            <a:off x="6400742" y="627812"/>
            <a:ext cx="4617032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600" b="0" i="0" dirty="0" err="1">
                <a:latin typeface="Hurme Geometric Sans 1" panose="020B0400020000000000" pitchFamily="34" charset="0"/>
              </a:rPr>
              <a:t>Cilj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predloženog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400020000000000" pitchFamily="34" charset="0"/>
              </a:rPr>
              <a:t> je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bilo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stvaranje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prototipa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stuba</a:t>
            </a:r>
            <a:r>
              <a:rPr lang="en-US" sz="1600" b="0" i="0" dirty="0">
                <a:latin typeface="Hurme Geometric Sans 1" panose="020B0400020000000000" pitchFamily="34" charset="0"/>
              </a:rPr>
              <a:t> od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aluminijumskih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legura</a:t>
            </a:r>
            <a:r>
              <a:rPr lang="en-US" sz="1600" b="0" i="0" dirty="0">
                <a:latin typeface="Hurme Geometric Sans 1" panose="020B04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prenos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distribuciju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električne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energije</a:t>
            </a:r>
            <a:r>
              <a:rPr lang="en-US" sz="1600" b="0" i="0" dirty="0">
                <a:latin typeface="Hurme Geometric Sans 1" panose="020B0400020000000000" pitchFamily="34" charset="0"/>
              </a:rPr>
              <a:t>.</a:t>
            </a:r>
            <a:endParaRPr lang="en-US" sz="1600" dirty="0">
              <a:latin typeface="Hurme Geometric Sans 1" panose="020B0400020000000000" pitchFamily="34" charset="0"/>
            </a:endParaRPr>
          </a:p>
          <a:p>
            <a:pPr lvl="0" algn="just"/>
            <a:r>
              <a:rPr lang="en-US" sz="1600" b="0" i="0" dirty="0" err="1">
                <a:latin typeface="Hurme Geometric Sans 1" panose="020B0400020000000000" pitchFamily="34" charset="0"/>
              </a:rPr>
              <a:t>Aluminijumske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legure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izuzetno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privlačne</a:t>
            </a:r>
            <a:r>
              <a:rPr lang="en-US" sz="1600" b="0" i="0" dirty="0">
                <a:latin typeface="Hurme Geometric Sans 1" panose="020B04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savremenom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građevinarskom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dirty="0" err="1">
                <a:latin typeface="Hurme Geometric Sans 1" panose="020B0400020000000000" pitchFamily="34" charset="0"/>
              </a:rPr>
              <a:t>inženjerstvu</a:t>
            </a:r>
            <a:r>
              <a:rPr lang="en-US" sz="1600" b="0" i="0" dirty="0">
                <a:latin typeface="Hurme Geometric Sans 1" panose="020B0400020000000000" pitchFamily="34" charset="0"/>
              </a:rPr>
              <a:t>, s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obzirom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na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brojne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prednosti</a:t>
            </a:r>
            <a:r>
              <a:rPr lang="en-US" sz="1600" b="0" i="0" dirty="0">
                <a:latin typeface="Hurme Geometric Sans 1" panose="020B04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odnosu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na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drvene</a:t>
            </a:r>
            <a:r>
              <a:rPr lang="en-US" sz="1600" b="0" i="0" dirty="0">
                <a:latin typeface="Hurme Geometric Sans 1" panose="020B04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betonske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čelične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konstrukcije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koje</a:t>
            </a:r>
            <a:r>
              <a:rPr lang="en-US" sz="1600" b="0" i="0" dirty="0">
                <a:latin typeface="Hurme Geometric Sans 1" panose="020B0400020000000000" pitchFamily="34" charset="0"/>
              </a:rPr>
              <a:t> se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obično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koriste</a:t>
            </a:r>
            <a:r>
              <a:rPr lang="en-US" sz="1600" b="0" i="0" dirty="0">
                <a:latin typeface="Hurme Geometric Sans 1" panose="020B04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stubove</a:t>
            </a:r>
            <a:r>
              <a:rPr lang="en-US" sz="1600" b="0" i="0" dirty="0">
                <a:latin typeface="Hurme Geometric Sans 1" panose="020B04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prenos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električne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energije</a:t>
            </a:r>
            <a:r>
              <a:rPr lang="en-US" sz="1600" b="0" i="0" dirty="0">
                <a:latin typeface="Hurme Geometric Sans 1" panose="020B0400020000000000" pitchFamily="34" charset="0"/>
              </a:rPr>
              <a:t>.</a:t>
            </a:r>
            <a:endParaRPr lang="en-US" sz="1600" dirty="0">
              <a:latin typeface="Hurme Geometric Sans 1" panose="020B0400020000000000" pitchFamily="34" charset="0"/>
            </a:endParaRPr>
          </a:p>
          <a:p>
            <a:pPr lvl="0" algn="just"/>
            <a:r>
              <a:rPr lang="en-US" sz="1600" b="0" i="0" dirty="0" err="1">
                <a:latin typeface="Hurme Geometric Sans 1" panose="020B0400020000000000" pitchFamily="34" charset="0"/>
              </a:rPr>
              <a:t>Stubovi</a:t>
            </a:r>
            <a:r>
              <a:rPr lang="en-US" sz="1600" b="0" i="0" dirty="0">
                <a:latin typeface="Hurme Geometric Sans 1" panose="020B0400020000000000" pitchFamily="34" charset="0"/>
              </a:rPr>
              <a:t> od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aluminijumskih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legura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predstavljaju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izazovne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konstrukcije</a:t>
            </a:r>
            <a:r>
              <a:rPr lang="en-US" sz="1600" b="0" i="0" dirty="0">
                <a:latin typeface="Hurme Geometric Sans 1" panose="020B04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smislu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materijala</a:t>
            </a:r>
            <a:r>
              <a:rPr lang="en-US" sz="1600" b="0" i="0" dirty="0">
                <a:latin typeface="Hurme Geometric Sans 1" panose="020B04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dimenzija</a:t>
            </a:r>
            <a:r>
              <a:rPr lang="en-US" sz="1600" b="0" i="0" dirty="0">
                <a:latin typeface="Hurme Geometric Sans 1" panose="020B04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stabilnosti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dugotrajnosti</a:t>
            </a:r>
            <a:r>
              <a:rPr lang="en-US" sz="1600" b="0" i="0" dirty="0">
                <a:latin typeface="Hurme Geometric Sans 1" panose="020B04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posebno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na</a:t>
            </a:r>
            <a:r>
              <a:rPr lang="en-US" sz="1600" b="0" i="0" dirty="0">
                <a:latin typeface="Hurme Geometric Sans 1" panose="020B0400020000000000" pitchFamily="34" charset="0"/>
              </a:rPr>
              <a:t> m</a:t>
            </a:r>
            <a:r>
              <a:rPr lang="sr-Latn-ME" sz="1600" b="0" i="0" dirty="0">
                <a:latin typeface="Hurme Geometric Sans 1" panose="020B04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estima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povezivanja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strukturalnih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elemenata</a:t>
            </a:r>
            <a:r>
              <a:rPr lang="en-US" sz="1600" b="0" i="0" dirty="0">
                <a:latin typeface="Hurme Geometric Sans 1" panose="020B0400020000000000" pitchFamily="34" charset="0"/>
              </a:rPr>
              <a:t>.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Aluminijumski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stubovi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imaju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brojne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prednosti</a:t>
            </a:r>
            <a:r>
              <a:rPr lang="en-US" sz="1600" b="0" i="0" dirty="0">
                <a:latin typeface="Hurme Geometric Sans 1" panose="020B0400020000000000" pitchFamily="34" charset="0"/>
              </a:rPr>
              <a:t>  u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odnosu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na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drvene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sr-Latn-ME" sz="1600" b="0" i="0" dirty="0">
                <a:latin typeface="Hurme Geometric Sans 1" panose="020B0400020000000000" pitchFamily="34" charset="0"/>
              </a:rPr>
              <a:t>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sr-Latn-ME" sz="1600" b="0" i="0" dirty="0">
                <a:latin typeface="Hurme Geometric Sans 1" panose="020B0400020000000000" pitchFamily="34" charset="0"/>
              </a:rPr>
              <a:t>čelične stubove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kao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što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su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niža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težina</a:t>
            </a:r>
            <a:r>
              <a:rPr lang="en-US" sz="1600" b="0" i="0" dirty="0">
                <a:latin typeface="Hurme Geometric Sans 1" panose="020B04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atraktivniji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izgled</a:t>
            </a:r>
            <a:r>
              <a:rPr lang="en-US" sz="1600" b="0" i="0" dirty="0">
                <a:latin typeface="Hurme Geometric Sans 1" panose="020B04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lakša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obrada</a:t>
            </a:r>
            <a:r>
              <a:rPr lang="en-US" sz="1600" b="0" i="0" dirty="0">
                <a:latin typeface="Hurme Geometric Sans 1" panose="020B0400020000000000" pitchFamily="34" charset="0"/>
              </a:rPr>
              <a:t>, dobra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zavarljivost</a:t>
            </a:r>
            <a:r>
              <a:rPr lang="en-US" sz="1600" b="0" i="0" dirty="0">
                <a:latin typeface="Hurme Geometric Sans 1" panose="020B04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visoka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otpornost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na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koroziju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i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mogućnost</a:t>
            </a:r>
            <a:r>
              <a:rPr lang="en-US" sz="1600" b="0" i="0" dirty="0">
                <a:latin typeface="Hurme Geometric Sans 1" panose="020B04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400020000000000" pitchFamily="34" charset="0"/>
              </a:rPr>
              <a:t>reciklaže</a:t>
            </a:r>
            <a:r>
              <a:rPr lang="en-US" sz="1600" b="0" i="0" dirty="0">
                <a:latin typeface="Hurme Geometric Sans 1" panose="020B0400020000000000" pitchFamily="34" charset="0"/>
              </a:rPr>
              <a:t>.</a:t>
            </a:r>
            <a:endParaRPr lang="en-US" sz="1600" dirty="0">
              <a:latin typeface="Hurme Geometric Sans 1" panose="020B0400020000000000" pitchFamily="34" charset="0"/>
            </a:endParaRPr>
          </a:p>
          <a:p>
            <a:pPr algn="just"/>
            <a:endParaRPr lang="en-US" sz="1600" dirty="0">
              <a:latin typeface="Hurme Geometric Sans 1" panose="020B04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9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99E16-E9CA-1069-E275-FA83A6203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AE1B-12B2-4813-0560-5F25F0B1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3AF1-668A-0123-30F0-7B05165F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708" y="2121408"/>
            <a:ext cx="2862580" cy="4050792"/>
          </a:xfrm>
        </p:spPr>
        <p:txBody>
          <a:bodyPr>
            <a:normAutofit/>
          </a:bodyPr>
          <a:lstStyle/>
          <a:p>
            <a:r>
              <a:rPr lang="en-US" sz="1400" dirty="0"/>
              <a:t>Introduction</a:t>
            </a:r>
          </a:p>
          <a:p>
            <a:r>
              <a:rPr lang="en-US" sz="1400" dirty="0"/>
              <a:t>Potential and Existing Capacities</a:t>
            </a:r>
          </a:p>
          <a:p>
            <a:r>
              <a:rPr lang="en-US" sz="1400" dirty="0"/>
              <a:t>Challenges and Sustainability</a:t>
            </a:r>
          </a:p>
          <a:p>
            <a:r>
              <a:rPr lang="en-US" sz="1400" dirty="0"/>
              <a:t>Perspectives and Solutions</a:t>
            </a:r>
          </a:p>
          <a:p>
            <a:r>
              <a:rPr lang="en-US" sz="1400" dirty="0"/>
              <a:t>Conclusion</a:t>
            </a:r>
          </a:p>
          <a:p>
            <a:endParaRPr lang="en-US" sz="1400" dirty="0"/>
          </a:p>
        </p:txBody>
      </p:sp>
      <p:pic>
        <p:nvPicPr>
          <p:cNvPr id="6" name="Picture 5" descr="Lightbulb">
            <a:extLst>
              <a:ext uri="{FF2B5EF4-FFF2-40B4-BE49-F238E27FC236}">
                <a16:creationId xmlns:a16="http://schemas.microsoft.com/office/drawing/2014/main" id="{BED113C0-F607-AC1E-5699-7FE47FB93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79" t="3" r="-57866" b="264"/>
          <a:stretch/>
        </p:blipFill>
        <p:spPr>
          <a:xfrm>
            <a:off x="0" y="0"/>
            <a:ext cx="12168000" cy="684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AD051E-64C5-EA04-44FA-6D3B3D8816BF}"/>
              </a:ext>
            </a:extLst>
          </p:cNvPr>
          <p:cNvSpPr txBox="1">
            <a:spLocks/>
          </p:cNvSpPr>
          <p:nvPr/>
        </p:nvSpPr>
        <p:spPr>
          <a:xfrm>
            <a:off x="6559482" y="897890"/>
            <a:ext cx="4617032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600" b="0" i="0" dirty="0" err="1">
                <a:latin typeface="Hurme Geometric Sans 1" panose="020B0500020000000000" pitchFamily="34" charset="0"/>
              </a:rPr>
              <a:t>Ključni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izazovi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proizilaze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potrebe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optimizacijom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stubova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skladu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konfiguracijom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terena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klimatskim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uslovima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njihovim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parametrima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mikro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makro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nivou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r>
              <a:rPr lang="sr-Latn-ME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Planirani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prototip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stubova</a:t>
            </a:r>
            <a:r>
              <a:rPr lang="en-US" sz="1600" b="0" i="0" dirty="0">
                <a:latin typeface="Hurme Geometric Sans 1" panose="020B0500020000000000" pitchFamily="34" charset="0"/>
              </a:rPr>
              <a:t> od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aluminijumskih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legura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odgovara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ciljevima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održivog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razvoja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energetske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efikasnosti</a:t>
            </a:r>
            <a:r>
              <a:rPr lang="en-US" sz="1600" b="0" i="0" dirty="0">
                <a:latin typeface="Hurme Geometric Sans 1" panose="020B0500020000000000" pitchFamily="34" charset="0"/>
              </a:rPr>
              <a:t> u Crnoj Gori.</a:t>
            </a:r>
            <a:r>
              <a:rPr lang="sr-Latn-ME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Projekat</a:t>
            </a:r>
            <a:r>
              <a:rPr lang="en-US" sz="1600" b="0" i="0" dirty="0">
                <a:latin typeface="Hurme Geometric Sans 1" panose="020B0500020000000000" pitchFamily="34" charset="0"/>
              </a:rPr>
              <a:t> se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takođe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uklapa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strategije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održivog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razvoja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zelene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energetike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nivou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Crne</a:t>
            </a:r>
            <a:r>
              <a:rPr lang="en-US" sz="1600" b="0" i="0" dirty="0">
                <a:latin typeface="Hurme Geometric Sans 1" panose="020B0500020000000000" pitchFamily="34" charset="0"/>
              </a:rPr>
              <a:t> Gore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Evropske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unije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podržavajući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inovacije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očuvanje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resursa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zaštitu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životne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sredine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/>
            <a:r>
              <a:rPr lang="en-US" sz="1600" b="0" i="0" dirty="0" err="1">
                <a:latin typeface="Hurme Geometric Sans 1" panose="020B0500020000000000" pitchFamily="34" charset="0"/>
              </a:rPr>
              <a:t>Projekat</a:t>
            </a:r>
            <a:r>
              <a:rPr lang="en-US" sz="1600" b="0" i="0" dirty="0">
                <a:latin typeface="Hurme Geometric Sans 1" panose="020B0500020000000000" pitchFamily="34" charset="0"/>
              </a:rPr>
              <a:t>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realizovan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multidisciplinarnim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istraživačkim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timom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opremom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laboratorijama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kompetentna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istraživanja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materijala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sr-Latn-ME" sz="1600" b="0" i="0" dirty="0">
                <a:latin typeface="Hurme Geometric Sans 1" panose="020B0500020000000000" pitchFamily="34" charset="0"/>
              </a:rPr>
              <a:t>prototipa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41100-7896-8F87-C9DB-F25AF656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B7DF-A302-701B-11D4-CB5FBBDE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2B80-F35D-A321-AA70-16D149252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708" y="2121408"/>
            <a:ext cx="2862580" cy="4050792"/>
          </a:xfrm>
        </p:spPr>
        <p:txBody>
          <a:bodyPr>
            <a:normAutofit/>
          </a:bodyPr>
          <a:lstStyle/>
          <a:p>
            <a:r>
              <a:rPr lang="en-US" sz="1400" dirty="0"/>
              <a:t>Introduction</a:t>
            </a:r>
          </a:p>
          <a:p>
            <a:r>
              <a:rPr lang="en-US" sz="1400" dirty="0"/>
              <a:t>Potential and Existing Capacities</a:t>
            </a:r>
          </a:p>
          <a:p>
            <a:r>
              <a:rPr lang="en-US" sz="1400" dirty="0"/>
              <a:t>Challenges and Sustainability</a:t>
            </a:r>
          </a:p>
          <a:p>
            <a:r>
              <a:rPr lang="en-US" sz="1400" dirty="0"/>
              <a:t>Perspectives and Solutions</a:t>
            </a:r>
          </a:p>
          <a:p>
            <a:r>
              <a:rPr lang="en-US" sz="1400" dirty="0"/>
              <a:t>Conclusion</a:t>
            </a:r>
          </a:p>
          <a:p>
            <a:endParaRPr lang="en-US" sz="1400" dirty="0"/>
          </a:p>
        </p:txBody>
      </p:sp>
      <p:pic>
        <p:nvPicPr>
          <p:cNvPr id="6" name="Picture 5" descr="Lightbulb">
            <a:extLst>
              <a:ext uri="{FF2B5EF4-FFF2-40B4-BE49-F238E27FC236}">
                <a16:creationId xmlns:a16="http://schemas.microsoft.com/office/drawing/2014/main" id="{AF660895-C82F-1421-93B0-0E9BC2E6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79" t="3" r="-57866" b="264"/>
          <a:stretch/>
        </p:blipFill>
        <p:spPr>
          <a:xfrm>
            <a:off x="0" y="0"/>
            <a:ext cx="12168000" cy="684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658491-35CB-AD7B-FCD8-975896BA7648}"/>
              </a:ext>
            </a:extLst>
          </p:cNvPr>
          <p:cNvSpPr txBox="1">
            <a:spLocks/>
          </p:cNvSpPr>
          <p:nvPr/>
        </p:nvSpPr>
        <p:spPr>
          <a:xfrm>
            <a:off x="5905500" y="522986"/>
            <a:ext cx="5201174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600" b="0" i="0" dirty="0" err="1">
                <a:latin typeface="Hurme Geometric Sans 1" panose="020B0500020000000000" pitchFamily="34" charset="0"/>
              </a:rPr>
              <a:t>Crnogorski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elektroprenosni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sistem</a:t>
            </a:r>
            <a:r>
              <a:rPr lang="en-US" sz="1600" b="0" i="0" dirty="0">
                <a:latin typeface="Hurme Geometric Sans 1" panose="020B0500020000000000" pitchFamily="34" charset="0"/>
              </a:rPr>
              <a:t> (CGES)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odgovoran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održavanje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razvoj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upotrebu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dalekovoda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naponima</a:t>
            </a:r>
            <a:r>
              <a:rPr lang="en-US" sz="1600" b="0" i="0" dirty="0">
                <a:latin typeface="Hurme Geometric Sans 1" panose="020B0500020000000000" pitchFamily="34" charset="0"/>
              </a:rPr>
              <a:t> od 400 kV, 220 kV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110 kV,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dok</a:t>
            </a:r>
            <a:r>
              <a:rPr lang="en-US" sz="1600" b="0" i="0" dirty="0">
                <a:latin typeface="Hurme Geometric Sans 1" panose="020B0500020000000000" pitchFamily="34" charset="0"/>
              </a:rPr>
              <a:t>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Crnogorski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elektrodistributivni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sistem</a:t>
            </a:r>
            <a:r>
              <a:rPr lang="en-US" sz="1600" b="0" i="0" dirty="0">
                <a:latin typeface="Hurme Geometric Sans 1" panose="020B0500020000000000" pitchFamily="34" charset="0"/>
              </a:rPr>
              <a:t> (CEDIS) d</a:t>
            </a:r>
            <a:r>
              <a:rPr lang="sr-Latn-ME" sz="1600" b="0" i="0" dirty="0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električne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mreže</a:t>
            </a:r>
            <a:r>
              <a:rPr lang="en-US" sz="1600" b="0" i="0" dirty="0">
                <a:latin typeface="Hurme Geometric Sans 1" panose="020B0500020000000000" pitchFamily="34" charset="0"/>
              </a:rPr>
              <a:t> koji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služi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prenos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električne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energije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dalekovoda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elektrana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povezanih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distributivnom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mrežom</a:t>
            </a:r>
            <a:r>
              <a:rPr lang="en-US" sz="1600" b="0" i="0" dirty="0">
                <a:latin typeface="Hurme Geometric Sans 1" panose="020B0500020000000000" pitchFamily="34" charset="0"/>
              </a:rPr>
              <a:t>, do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krajnjih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potrošača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Distributivna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mreža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obuhvata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naponske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nivoe</a:t>
            </a:r>
            <a:r>
              <a:rPr lang="en-US" sz="1600" b="0" i="0" dirty="0">
                <a:latin typeface="Hurme Geometric Sans 1" panose="020B0500020000000000" pitchFamily="34" charset="0"/>
              </a:rPr>
              <a:t> od 35 kV, 10 kV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0.4 kV.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/>
            <a:r>
              <a:rPr lang="en-US" sz="1600" b="0" i="0" dirty="0" err="1">
                <a:latin typeface="Hurme Geometric Sans 1" panose="020B0500020000000000" pitchFamily="34" charset="0"/>
              </a:rPr>
              <a:t>Energetska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strategija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Crne</a:t>
            </a:r>
            <a:r>
              <a:rPr lang="en-US" sz="1600" b="0" i="0" dirty="0">
                <a:latin typeface="Hurme Geometric Sans 1" panose="020B0500020000000000" pitchFamily="34" charset="0"/>
              </a:rPr>
              <a:t> Gore do 2030.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godine</a:t>
            </a:r>
            <a:r>
              <a:rPr lang="en-US" sz="1600" b="0" i="0" dirty="0">
                <a:latin typeface="Hurme Geometric Sans 1" panose="020B0500020000000000" pitchFamily="34" charset="0"/>
              </a:rPr>
              <a:t>,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kojoj</a:t>
            </a:r>
            <a:r>
              <a:rPr lang="en-US" sz="1600" b="0" i="0" dirty="0">
                <a:latin typeface="Hurme Geometric Sans 1" panose="020B0500020000000000" pitchFamily="34" charset="0"/>
              </a:rPr>
              <a:t> CGES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ulogu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predviđa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obnovu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revitalizaciju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dalekovoda</a:t>
            </a:r>
            <a:r>
              <a:rPr lang="en-US" sz="1600" b="0" i="0" dirty="0">
                <a:latin typeface="Hurme Geometric Sans 1" panose="020B0500020000000000" pitchFamily="34" charset="0"/>
              </a:rPr>
              <a:t>. Ova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obnova</a:t>
            </a:r>
            <a:r>
              <a:rPr lang="en-US" sz="1600" b="0" i="0" dirty="0">
                <a:latin typeface="Hurme Geometric Sans 1" panose="020B0500020000000000" pitchFamily="34" charset="0"/>
              </a:rPr>
              <a:t> je d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elimično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posl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edica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starosti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postojećih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linija</a:t>
            </a:r>
            <a:r>
              <a:rPr lang="en-US" sz="1600" b="0" i="0" dirty="0">
                <a:latin typeface="Hurme Geometric Sans 1" panose="020B0500020000000000" pitchFamily="34" charset="0"/>
              </a:rPr>
              <a:t>, d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elimično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uslovljena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planiranim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povezivanjem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novih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izvora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električne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energije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novih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značajnih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potrošača</a:t>
            </a:r>
            <a:r>
              <a:rPr lang="en-US" sz="1600" b="0" i="0" dirty="0">
                <a:latin typeface="Hurme Geometric Sans 1" panose="020B0500020000000000" pitchFamily="34" charset="0"/>
              </a:rPr>
              <a:t>, s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ciljem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proširenja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kapaciteta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prenosa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električne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energije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Trenutni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električni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prenosni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sistem</a:t>
            </a:r>
            <a:r>
              <a:rPr lang="en-US" sz="1600" b="0" i="0" dirty="0">
                <a:latin typeface="Hurme Geometric Sans 1" panose="020B0500020000000000" pitchFamily="34" charset="0"/>
              </a:rPr>
              <a:t> (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visokonaponski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sistem</a:t>
            </a:r>
            <a:r>
              <a:rPr lang="en-US" sz="1600" b="0" i="0" dirty="0">
                <a:latin typeface="Hurme Geometric Sans 1" panose="020B0500020000000000" pitchFamily="34" charset="0"/>
              </a:rPr>
              <a:t>)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podržan</a:t>
            </a:r>
            <a:r>
              <a:rPr lang="en-US" sz="1600" b="0" i="0" dirty="0">
                <a:latin typeface="Hurme Geometric Sans 1" panose="020B0500020000000000" pitchFamily="34" charset="0"/>
              </a:rPr>
              <a:t>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čeličnim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stubovima</a:t>
            </a:r>
            <a:r>
              <a:rPr lang="en-US" sz="1600" b="0" i="0" dirty="0">
                <a:latin typeface="Hurme Geometric Sans 1" panose="020B0500020000000000" pitchFamily="34" charset="0"/>
              </a:rPr>
              <a:t> koji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imaju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visoke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troškove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proizvodnje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zaht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evaju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značajno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održavanje</a:t>
            </a:r>
            <a:r>
              <a:rPr lang="sr-Latn-ME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020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BCA92-F82B-81DC-078C-C25E7F86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3AF62-AC54-F28C-8D87-DE3AABCF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B041-1BB7-7D36-FC96-2260CD70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708" y="2121408"/>
            <a:ext cx="2862580" cy="4050792"/>
          </a:xfrm>
        </p:spPr>
        <p:txBody>
          <a:bodyPr>
            <a:normAutofit/>
          </a:bodyPr>
          <a:lstStyle/>
          <a:p>
            <a:r>
              <a:rPr lang="en-US" sz="1400" dirty="0"/>
              <a:t>Introduction</a:t>
            </a:r>
          </a:p>
          <a:p>
            <a:r>
              <a:rPr lang="en-US" sz="1400" dirty="0"/>
              <a:t>Potential and Existing Capacities</a:t>
            </a:r>
          </a:p>
          <a:p>
            <a:r>
              <a:rPr lang="en-US" sz="1400" dirty="0"/>
              <a:t>Challenges and Sustainability</a:t>
            </a:r>
          </a:p>
          <a:p>
            <a:r>
              <a:rPr lang="en-US" sz="1400" dirty="0"/>
              <a:t>Perspectives and Solutions</a:t>
            </a:r>
          </a:p>
          <a:p>
            <a:r>
              <a:rPr lang="en-US" sz="1400" dirty="0"/>
              <a:t>Conclusion</a:t>
            </a:r>
          </a:p>
          <a:p>
            <a:endParaRPr lang="en-US" sz="1400" dirty="0"/>
          </a:p>
        </p:txBody>
      </p:sp>
      <p:pic>
        <p:nvPicPr>
          <p:cNvPr id="6" name="Picture 5" descr="Lightbulb">
            <a:extLst>
              <a:ext uri="{FF2B5EF4-FFF2-40B4-BE49-F238E27FC236}">
                <a16:creationId xmlns:a16="http://schemas.microsoft.com/office/drawing/2014/main" id="{D8DC64A3-037F-886A-AA6E-67FA8F92C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79" t="3" r="-57866" b="264"/>
          <a:stretch/>
        </p:blipFill>
        <p:spPr>
          <a:xfrm>
            <a:off x="0" y="0"/>
            <a:ext cx="12168000" cy="684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A47C45-649C-14E5-05C1-6460F74590A0}"/>
              </a:ext>
            </a:extLst>
          </p:cNvPr>
          <p:cNvSpPr txBox="1">
            <a:spLocks/>
          </p:cNvSpPr>
          <p:nvPr/>
        </p:nvSpPr>
        <p:spPr>
          <a:xfrm>
            <a:off x="6024595" y="416560"/>
            <a:ext cx="5606350" cy="393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sr-Latn-ME" sz="1600" b="0" i="0" dirty="0">
                <a:latin typeface="Hurme Geometric Sans 1" panose="020B0500020000000000" pitchFamily="34" charset="0"/>
              </a:rPr>
              <a:t>R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azvoj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distributivne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mreže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proteklim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godinama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nije</a:t>
            </a:r>
            <a:r>
              <a:rPr lang="en-US" sz="1600" b="0" i="0" dirty="0">
                <a:latin typeface="Hurme Geometric Sans 1" panose="020B0500020000000000" pitchFamily="34" charset="0"/>
              </a:rPr>
              <a:t> bio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dovoljno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usklađen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urbanističkim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dokumentima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što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rezultira</a:t>
            </a:r>
            <a:r>
              <a:rPr lang="en-US" sz="1600" b="0" i="0" dirty="0">
                <a:latin typeface="Hurme Geometric Sans 1" panose="020B0500020000000000" pitchFamily="34" charset="0"/>
              </a:rPr>
              <a:t> time da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distributivni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sistem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nije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sposoban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adekvatno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odgovoriti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sve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veće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zaht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>
                <a:latin typeface="Hurme Geometric Sans 1" panose="020B0500020000000000" pitchFamily="34" charset="0"/>
              </a:rPr>
              <a:t>eve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potrošnjom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električne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energije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Trenutno</a:t>
            </a:r>
            <a:r>
              <a:rPr lang="en-US" sz="1600" b="0" i="0" dirty="0">
                <a:latin typeface="Hurme Geometric Sans 1" panose="020B0500020000000000" pitchFamily="34" charset="0"/>
              </a:rPr>
              <a:t> se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distributivna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mreža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oslanja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ekološki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neprihvatljive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drvene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stubove</a:t>
            </a:r>
            <a:r>
              <a:rPr lang="en-US" sz="1600" b="0" i="0" dirty="0">
                <a:latin typeface="Hurme Geometric Sans 1" panose="020B0500020000000000" pitchFamily="34" charset="0"/>
              </a:rPr>
              <a:t> (deo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njih</a:t>
            </a:r>
            <a:r>
              <a:rPr lang="en-US" sz="1600" b="0" i="0" dirty="0">
                <a:latin typeface="Hurme Geometric Sans 1" panose="020B0500020000000000" pitchFamily="34" charset="0"/>
              </a:rPr>
              <a:t>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impregniran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ekološki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neprihvatljivim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uljima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koja</a:t>
            </a:r>
            <a:r>
              <a:rPr lang="en-US" sz="1600" b="0" i="0" dirty="0">
                <a:latin typeface="Hurme Geometric Sans 1" panose="020B0500020000000000" pitchFamily="34" charset="0"/>
              </a:rPr>
              <a:t> se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tretiraju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opasan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otpad</a:t>
            </a:r>
            <a:r>
              <a:rPr lang="en-US" sz="1600" b="0" i="0" dirty="0">
                <a:latin typeface="Hurme Geometric Sans 1" panose="020B0500020000000000" pitchFamily="34" charset="0"/>
              </a:rPr>
              <a:t>)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betonske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stubove</a:t>
            </a:r>
            <a:r>
              <a:rPr lang="en-US" sz="1600" b="0" i="0" dirty="0">
                <a:latin typeface="Hurme Geometric Sans 1" panose="020B0500020000000000" pitchFamily="34" charset="0"/>
              </a:rPr>
              <a:t> koji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imaju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visoke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proizvodne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instalacione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troškove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zbog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nepristupačnih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lokacija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velike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težine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/>
            <a:r>
              <a:rPr lang="en-US" sz="1600" b="0" i="0" dirty="0">
                <a:latin typeface="Hurme Geometric Sans 1" panose="020B0500020000000000" pitchFamily="34" charset="0"/>
              </a:rPr>
              <a:t>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prethodnim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godinama</a:t>
            </a:r>
            <a:r>
              <a:rPr lang="en-US" sz="1600" b="0" i="0" dirty="0">
                <a:latin typeface="Hurme Geometric Sans 1" panose="020B0500020000000000" pitchFamily="34" charset="0"/>
              </a:rPr>
              <a:t> se </a:t>
            </a:r>
            <a:r>
              <a:rPr lang="sr-Latn-ME" sz="1600" b="0" i="0" dirty="0">
                <a:latin typeface="Hurme Geometric Sans 1" panose="020B0500020000000000" pitchFamily="34" charset="0"/>
              </a:rPr>
              <a:t>prosječno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godišnje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naručivalo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između</a:t>
            </a:r>
            <a:r>
              <a:rPr lang="en-US" sz="1600" b="0" i="0" dirty="0">
                <a:latin typeface="Hurme Geometric Sans 1" panose="020B0500020000000000" pitchFamily="34" charset="0"/>
              </a:rPr>
              <a:t> 10.000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12.000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drvenih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impregniranih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oko</a:t>
            </a:r>
            <a:r>
              <a:rPr lang="en-US" sz="1600" b="0" i="0" dirty="0">
                <a:latin typeface="Hurme Geometric Sans 1" panose="020B0500020000000000" pitchFamily="34" charset="0"/>
              </a:rPr>
              <a:t> 6.500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betonskih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stubova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rekonstrukciju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izgradnju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novih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mreža</a:t>
            </a:r>
            <a:r>
              <a:rPr lang="en-US" sz="1600" b="0" i="0" dirty="0">
                <a:latin typeface="Hurme Geometric Sans 1" panose="020B0500020000000000" pitchFamily="34" charset="0"/>
              </a:rPr>
              <a:t>. Na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osnovu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Energetske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strategije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Crne</a:t>
            </a:r>
            <a:r>
              <a:rPr lang="en-US" sz="1600" b="0" i="0" dirty="0">
                <a:latin typeface="Hurme Geometric Sans 1" panose="020B0500020000000000" pitchFamily="34" charset="0"/>
              </a:rPr>
              <a:t> Gore,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ovaj</a:t>
            </a:r>
            <a:r>
              <a:rPr lang="en-US" sz="1600" b="0" i="0" dirty="0">
                <a:latin typeface="Hurme Geometric Sans 1" panose="020B0500020000000000" pitchFamily="34" charset="0"/>
              </a:rPr>
              <a:t> trend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će</a:t>
            </a:r>
            <a:r>
              <a:rPr lang="en-US" sz="1600" b="0" i="0" dirty="0">
                <a:latin typeface="Hurme Geometric Sans 1" panose="020B0500020000000000" pitchFamily="34" charset="0"/>
              </a:rPr>
              <a:t> se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nastaviti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dugoročnoj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perspektivi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Postoji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mogućnost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regionalnog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plasmana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stubova</a:t>
            </a:r>
            <a:r>
              <a:rPr lang="en-US" sz="1600" b="0" i="0" dirty="0">
                <a:latin typeface="Hurme Geometric Sans 1" panose="020B0500020000000000" pitchFamily="34" charset="0"/>
              </a:rPr>
              <a:t>, s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obzirom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slično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elektroenergetskih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mreža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zemljama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Zapadnog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Balkana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136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BFAE8B-F07B-4A5D-0E97-8F2AF9042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505091"/>
              </p:ext>
            </p:extLst>
          </p:nvPr>
        </p:nvGraphicFramePr>
        <p:xfrm>
          <a:off x="1608843" y="970961"/>
          <a:ext cx="8832915" cy="57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8664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1231-BB0E-FBB3-6717-F24D2F1B0551}"/>
              </a:ext>
            </a:extLst>
          </p:cNvPr>
          <p:cNvSpPr/>
          <p:nvPr/>
        </p:nvSpPr>
        <p:spPr>
          <a:xfrm>
            <a:off x="6533703" y="819111"/>
            <a:ext cx="4997450" cy="5638840"/>
          </a:xfrm>
          <a:prstGeom prst="rect">
            <a:avLst/>
          </a:prstGeom>
        </p:spPr>
        <p:txBody>
          <a:bodyPr/>
          <a:lstStyle/>
          <a:p>
            <a:pPr lvl="0" algn="just">
              <a:buChar char="•"/>
            </a:pPr>
            <a:r>
              <a:rPr lang="sr-Latn-ME" sz="1600" b="0" i="0" dirty="0">
                <a:latin typeface="Hurme Geometric Sans 1" panose="020B0500020000000000" pitchFamily="34" charset="0"/>
              </a:rPr>
              <a:t>I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straživanje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postojećih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konceptualnih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rešenja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resetkaste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napravljene</a:t>
            </a:r>
            <a:r>
              <a:rPr lang="en-US" sz="1600" b="0" i="0" dirty="0">
                <a:latin typeface="Hurme Geometric Sans 1" panose="020B0500020000000000" pitchFamily="34" charset="0"/>
              </a:rPr>
              <a:t> od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aluminijumskih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legura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en-US" sz="1600" b="0" i="0" dirty="0">
                <a:latin typeface="Hurme Geometric Sans 1" panose="020B0500020000000000" pitchFamily="34" charset="0"/>
              </a:rPr>
              <a:t>Analiza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standarda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materijale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dizajn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postupke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ispitivanja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en-US" sz="1600" b="0" i="0" dirty="0" err="1">
                <a:latin typeface="Hurme Geometric Sans 1" panose="020B0500020000000000" pitchFamily="34" charset="0"/>
              </a:rPr>
              <a:t>Definisanje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projektnog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zadatka</a:t>
            </a:r>
            <a:r>
              <a:rPr lang="sr-Latn-ME" sz="1600" b="0" i="0" dirty="0">
                <a:latin typeface="Hurme Geometric Sans 1" panose="020B0500020000000000" pitchFamily="34" charset="0"/>
              </a:rPr>
              <a:t> </a:t>
            </a:r>
            <a:r>
              <a:rPr lang="sr-Latn-ME" sz="1600" dirty="0">
                <a:latin typeface="Hurme Geometric Sans 1" panose="020B0500020000000000" pitchFamily="34" charset="0"/>
              </a:rPr>
              <a:t>-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jasno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definisanje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specifičnih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ciljeva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isporučivih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rezultata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en-US" sz="1600" b="0" i="0" dirty="0" err="1">
                <a:latin typeface="Hurme Geometric Sans 1" panose="020B0500020000000000" pitchFamily="34" charset="0"/>
              </a:rPr>
              <a:t>Definisanje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uslova</a:t>
            </a:r>
            <a:r>
              <a:rPr lang="en-US" sz="1600" b="0" i="0" dirty="0">
                <a:latin typeface="Hurme Geometric Sans 1" panose="020B0500020000000000" pitchFamily="34" charset="0"/>
              </a:rPr>
              <a:t> za rad: Ovaj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korak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uključuje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identifikaciju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definisanje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uslova</a:t>
            </a:r>
            <a:r>
              <a:rPr lang="en-US" sz="1600" b="0" i="0" dirty="0">
                <a:latin typeface="Hurme Geometric Sans 1" panose="020B0500020000000000" pitchFamily="34" charset="0"/>
              </a:rPr>
              <a:t> pod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kojima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će</a:t>
            </a:r>
            <a:r>
              <a:rPr lang="en-US" sz="1600" b="0" i="0" dirty="0">
                <a:latin typeface="Hurme Geometric Sans 1" panose="020B0500020000000000" pitchFamily="34" charset="0"/>
              </a:rPr>
              <a:t> re</a:t>
            </a:r>
            <a:r>
              <a:rPr lang="sr-Latn-ME" sz="1600" b="0" i="0" dirty="0">
                <a:latin typeface="Hurme Geometric Sans 1" panose="020B0500020000000000" pitchFamily="34" charset="0"/>
              </a:rPr>
              <a:t>š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etkaste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funkcionisati</a:t>
            </a:r>
            <a:r>
              <a:rPr lang="en-US" sz="1600" b="0" i="0" dirty="0">
                <a:latin typeface="Hurme Geometric Sans 1" panose="020B0500020000000000" pitchFamily="34" charset="0"/>
              </a:rPr>
              <a:t>. To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obuhvata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razmatranje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faktora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što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uslovi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okoline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zaht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evi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opterećenje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varijacije</a:t>
            </a:r>
            <a:r>
              <a:rPr lang="en-US" sz="1600" b="0" i="0" dirty="0">
                <a:latin typeface="Hurme Geometric Sans 1" panose="020B0500020000000000" pitchFamily="34" charset="0"/>
              </a:rPr>
              <a:t> temperature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druge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relevantne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parametre</a:t>
            </a:r>
            <a:r>
              <a:rPr lang="en-US" sz="1600" b="0" i="0" dirty="0">
                <a:latin typeface="Hurme Geometric Sans 1" panose="020B0500020000000000" pitchFamily="34" charset="0"/>
              </a:rPr>
              <a:t> koji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mogu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uticati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performanse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trajnost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en-US" sz="1600" b="0" i="0" dirty="0" err="1">
                <a:latin typeface="Hurme Geometric Sans 1" panose="020B0500020000000000" pitchFamily="34" charset="0"/>
              </a:rPr>
              <a:t>Specifikacija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elemenata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neophodnih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izgradnju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skladu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konceptualnim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dizajnom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definisanim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opterećenjima</a:t>
            </a:r>
            <a:r>
              <a:rPr lang="sr-Latn-ME" sz="1600" dirty="0">
                <a:latin typeface="Hurme Geometric Sans 1" panose="020B0500020000000000" pitchFamily="34" charset="0"/>
              </a:rPr>
              <a:t>.</a:t>
            </a:r>
            <a:r>
              <a:rPr lang="en-US" sz="1600" b="0" i="0" dirty="0">
                <a:latin typeface="Hurme Geometric Sans 1" panose="020B0500020000000000" pitchFamily="34" charset="0"/>
              </a:rPr>
              <a:t> To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uključuje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određivanje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odgovarajućih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dimenzija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materijala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procesa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proizvodnje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nosivih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kapaciteta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elemenata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Specifikacije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osiguravaju</a:t>
            </a:r>
            <a:r>
              <a:rPr lang="en-US" sz="1600" b="0" i="0" dirty="0">
                <a:latin typeface="Hurme Geometric Sans 1" panose="020B0500020000000000" pitchFamily="34" charset="0"/>
              </a:rPr>
              <a:t> da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konačni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dizajn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ispunjava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zaht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evane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standarde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bezb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ednosne</a:t>
            </a:r>
            <a:r>
              <a:rPr lang="en-US" sz="1600" b="0" i="0" dirty="0">
                <a:latin typeface="Hurme Geometric Sans 1" panose="020B0500020000000000" pitchFamily="34" charset="0"/>
              </a:rPr>
              <a:t> regulative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kriterijume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performansi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7BD890-CD56-443E-99D1-4EF96848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49" y="2110614"/>
            <a:ext cx="872490" cy="2639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0E0977-51B7-40D9-9BDE-AD64C454F5C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94" y="2107692"/>
            <a:ext cx="868680" cy="26426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C5529A-4DCE-4503-B7F6-090965A92EC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20164" y="2107692"/>
            <a:ext cx="868680" cy="26426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1D9038-2059-4DC7-9738-116B8A10486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75" y="2107692"/>
            <a:ext cx="868680" cy="26426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51CF57-90D4-B5D2-24D0-EA5FD9FD21FB}"/>
              </a:ext>
            </a:extLst>
          </p:cNvPr>
          <p:cNvSpPr txBox="1"/>
          <p:nvPr/>
        </p:nvSpPr>
        <p:spPr>
          <a:xfrm>
            <a:off x="2496992" y="373322"/>
            <a:ext cx="2100749" cy="132258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ME" sz="2000" dirty="0">
                <a:solidFill>
                  <a:schemeClr val="tx1"/>
                </a:solidFill>
                <a:latin typeface="Hurme Geometric Sans 1" panose="020B0500020000000000" pitchFamily="34" charset="0"/>
              </a:rPr>
              <a:t>WP1. Kreiranje konceptualnog rješenja</a:t>
            </a:r>
            <a:endParaRPr lang="en-US" sz="2000" dirty="0">
              <a:solidFill>
                <a:schemeClr val="tx1"/>
              </a:solidFill>
              <a:latin typeface="Hurme Geometric Sans 1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543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26A790-86E0-39B3-82D1-D199403890DB}"/>
              </a:ext>
            </a:extLst>
          </p:cNvPr>
          <p:cNvSpPr/>
          <p:nvPr/>
        </p:nvSpPr>
        <p:spPr>
          <a:xfrm>
            <a:off x="4738542" y="474922"/>
            <a:ext cx="2100749" cy="1322580"/>
          </a:xfrm>
          <a:prstGeom prst="rect">
            <a:avLst/>
          </a:prstGeom>
          <a:noFill/>
          <a:ln>
            <a:noFill/>
          </a:ln>
          <a:sp3d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69C4E2-03BD-FD79-AE9D-FA9E56F45BDF}"/>
              </a:ext>
            </a:extLst>
          </p:cNvPr>
          <p:cNvGrpSpPr/>
          <p:nvPr/>
        </p:nvGrpSpPr>
        <p:grpSpPr>
          <a:xfrm>
            <a:off x="4832811" y="474922"/>
            <a:ext cx="2100749" cy="1322580"/>
            <a:chOff x="6010307" y="1150070"/>
            <a:chExt cx="2100749" cy="13225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0DBBEB-04F8-81F7-91E5-1BFC9DADFF11}"/>
                </a:ext>
              </a:extLst>
            </p:cNvPr>
            <p:cNvSpPr/>
            <p:nvPr/>
          </p:nvSpPr>
          <p:spPr>
            <a:xfrm>
              <a:off x="6010307" y="1150070"/>
              <a:ext cx="2100749" cy="132258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6D9156-8BCB-9619-AA48-E9DE00EA5410}"/>
                </a:ext>
              </a:extLst>
            </p:cNvPr>
            <p:cNvSpPr txBox="1"/>
            <p:nvPr/>
          </p:nvSpPr>
          <p:spPr>
            <a:xfrm>
              <a:off x="6010307" y="1150070"/>
              <a:ext cx="2100749" cy="1322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sr-Latn-ME" sz="2000" dirty="0">
                  <a:solidFill>
                    <a:schemeClr val="tx1"/>
                  </a:solidFill>
                  <a:latin typeface="Hurme Geometric Sans 1" panose="020B0500020000000000" pitchFamily="34" charset="0"/>
                </a:rPr>
                <a:t>WP2. Izrada Glavnog projekta</a:t>
              </a:r>
              <a:endParaRPr lang="en-US" sz="2000" dirty="0">
                <a:solidFill>
                  <a:schemeClr val="tx1"/>
                </a:solidFill>
                <a:latin typeface="Hurme Geometric Sans 1" panose="020B0500020000000000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6C6AC70-D888-6FDF-E7E2-6BA29FAB2151}"/>
              </a:ext>
            </a:extLst>
          </p:cNvPr>
          <p:cNvSpPr txBox="1"/>
          <p:nvPr/>
        </p:nvSpPr>
        <p:spPr>
          <a:xfrm>
            <a:off x="6559549" y="2082790"/>
            <a:ext cx="52292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0" i="0" dirty="0">
                <a:latin typeface="Hurme Geometric Sans 1" panose="020B0500020000000000" pitchFamily="34" charset="0"/>
              </a:rPr>
              <a:t>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ovoj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fazi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tim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 je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razvio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detaljni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sr-Latn-ME" sz="1600" b="0" i="0" dirty="0">
                <a:latin typeface="Hurme Geometric Sans 1" panose="020B0500020000000000" pitchFamily="34" charset="0"/>
              </a:rPr>
              <a:t>projekat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strukturalnih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elemenata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montaž</a:t>
            </a:r>
            <a:r>
              <a:rPr lang="sr-Latn-ME" sz="1600" b="0" i="0" dirty="0">
                <a:latin typeface="Hurme Geometric Sans 1" panose="020B0500020000000000" pitchFamily="34" charset="0"/>
              </a:rPr>
              <a:t>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c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elokupne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konstrukcije</a:t>
            </a:r>
            <a:r>
              <a:rPr lang="en-US" sz="1600" b="0" i="0" dirty="0">
                <a:latin typeface="Hurme Geometric Sans 1" panose="020B0500020000000000" pitchFamily="34" charset="0"/>
              </a:rPr>
              <a:t> re</a:t>
            </a:r>
            <a:r>
              <a:rPr lang="sr-Latn-ME" sz="1600" b="0" i="0" dirty="0">
                <a:latin typeface="Hurme Geometric Sans 1" panose="020B0500020000000000" pitchFamily="34" charset="0"/>
              </a:rPr>
              <a:t>š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etkastih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</a:t>
            </a:r>
            <a:r>
              <a:rPr lang="en-US" sz="1600" b="0" i="0" dirty="0">
                <a:latin typeface="Hurme Geometric Sans 1" panose="020B0500020000000000" pitchFamily="34" charset="0"/>
              </a:rPr>
              <a:t>. To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uključuje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kreiranje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tehničkih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crteža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specifikacija</a:t>
            </a:r>
            <a:r>
              <a:rPr lang="en-US" sz="1600" b="0" i="0" dirty="0">
                <a:latin typeface="Hurme Geometric Sans 1" panose="020B0500020000000000" pitchFamily="34" charset="0"/>
              </a:rPr>
              <a:t>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svak</a:t>
            </a:r>
            <a:r>
              <a:rPr lang="sr-Latn-ME" sz="1600" b="0" i="0" dirty="0">
                <a:latin typeface="Hurme Geometric Sans 1" panose="020B0500020000000000" pitchFamily="34" charset="0"/>
              </a:rPr>
              <a:t>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komponent</a:t>
            </a:r>
            <a:r>
              <a:rPr lang="sr-Latn-ME" sz="1600" b="0" i="0" dirty="0">
                <a:latin typeface="Hurme Geometric Sans 1" panose="020B0500020000000000" pitchFamily="34" charset="0"/>
              </a:rPr>
              <a:t>u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određivanje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odgovarajućih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metoda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montaže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tehnika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izgradnje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Dizajn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proces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obezbeđuje</a:t>
            </a:r>
            <a:r>
              <a:rPr lang="en-US" sz="1600" b="0" i="0" dirty="0">
                <a:latin typeface="Hurme Geometric Sans 1" panose="020B0500020000000000" pitchFamily="34" charset="0"/>
              </a:rPr>
              <a:t> da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su</a:t>
            </a:r>
            <a:r>
              <a:rPr lang="en-US" sz="1600" b="0" i="0" dirty="0">
                <a:latin typeface="Hurme Geometric Sans 1" panose="020B0500020000000000" pitchFamily="34" charset="0"/>
              </a:rPr>
              <a:t> re</a:t>
            </a:r>
            <a:r>
              <a:rPr lang="sr-Latn-ME" sz="1600" b="0" i="0" dirty="0">
                <a:latin typeface="Hurme Geometric Sans 1" panose="020B0500020000000000" pitchFamily="34" charset="0"/>
              </a:rPr>
              <a:t>š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etkaste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strukturalno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stabilne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funkcionalne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usklađene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ciljevima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. •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Dizajn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uzima</a:t>
            </a:r>
            <a:r>
              <a:rPr lang="en-US" sz="1600" b="0" i="0" dirty="0">
                <a:latin typeface="Hurme Geometric Sans 1" panose="020B0500020000000000" pitchFamily="34" charset="0"/>
              </a:rPr>
              <a:t> u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obzir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faktore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što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su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strukturalna</a:t>
            </a:r>
            <a:r>
              <a:rPr lang="en-US" sz="1600" b="0" i="0" dirty="0">
                <a:latin typeface="Hurme Geometric Sans 1" panose="020B0500020000000000" pitchFamily="34" charset="0"/>
              </a:rPr>
              <a:t> c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elovitost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materijalne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karakteristike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proces</a:t>
            </a:r>
            <a:r>
              <a:rPr lang="sr-Latn-ME" sz="1600" b="0" i="0" dirty="0">
                <a:latin typeface="Hurme Geometric Sans 1" panose="020B0500020000000000" pitchFamily="34" charset="0"/>
              </a:rPr>
              <a:t>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proizvodnje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razmatra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aspekte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montaže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kako</a:t>
            </a:r>
            <a:r>
              <a:rPr lang="en-US" sz="1600" b="0" i="0" dirty="0">
                <a:latin typeface="Hurme Geometric Sans 1" panose="020B0500020000000000" pitchFamily="34" charset="0"/>
              </a:rPr>
              <a:t> bi se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obezb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edila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usp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ešna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realizacija</a:t>
            </a:r>
            <a:r>
              <a:rPr lang="en-US" sz="1600" b="0" i="0" dirty="0">
                <a:latin typeface="Hurme Geometric Sans 1" panose="020B0500020000000000" pitchFamily="34" charset="0"/>
              </a:rPr>
              <a:t> re</a:t>
            </a:r>
            <a:r>
              <a:rPr lang="sr-Latn-ME" sz="1600" b="0" i="0" dirty="0">
                <a:latin typeface="Hurme Geometric Sans 1" panose="020B0500020000000000" pitchFamily="34" charset="0"/>
              </a:rPr>
              <a:t>š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etkastih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struktura</a:t>
            </a:r>
            <a:r>
              <a:rPr lang="en-US" sz="1600" b="0" i="0" dirty="0">
                <a:latin typeface="Hurme Geometric Sans 1" panose="020B0500020000000000" pitchFamily="34" charset="0"/>
              </a:rPr>
              <a:t>.</a:t>
            </a:r>
            <a:endParaRPr lang="en-US" sz="1600" dirty="0">
              <a:latin typeface="Hurme Geometric Sans 1" panose="020B0500020000000000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53BA253-9ABD-7042-71CE-7E9D08F8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1" y="2035728"/>
            <a:ext cx="5898931" cy="41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590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6E880-11D0-9FF4-62BA-C8140A8A0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0E82-8A5B-406E-329C-4EAE03F2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B26E-80F0-D226-EE5E-7CC3090B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708" y="2121408"/>
            <a:ext cx="2862580" cy="4050792"/>
          </a:xfrm>
        </p:spPr>
        <p:txBody>
          <a:bodyPr>
            <a:normAutofit/>
          </a:bodyPr>
          <a:lstStyle/>
          <a:p>
            <a:r>
              <a:rPr lang="en-US" sz="1400" dirty="0"/>
              <a:t>Introduction</a:t>
            </a:r>
          </a:p>
          <a:p>
            <a:r>
              <a:rPr lang="en-US" sz="1400" dirty="0"/>
              <a:t>Potential and Existing Capacities</a:t>
            </a:r>
          </a:p>
          <a:p>
            <a:r>
              <a:rPr lang="en-US" sz="1400" dirty="0"/>
              <a:t>Challenges and Sustainability</a:t>
            </a:r>
          </a:p>
          <a:p>
            <a:r>
              <a:rPr lang="en-US" sz="1400" dirty="0"/>
              <a:t>Perspectives and Solutions</a:t>
            </a:r>
          </a:p>
          <a:p>
            <a:r>
              <a:rPr lang="en-US" sz="1400" dirty="0"/>
              <a:t>Conclusion</a:t>
            </a:r>
          </a:p>
          <a:p>
            <a:endParaRPr lang="en-US" sz="1400" dirty="0"/>
          </a:p>
        </p:txBody>
      </p:sp>
      <p:pic>
        <p:nvPicPr>
          <p:cNvPr id="6" name="Picture 5" descr="Lightbulb">
            <a:extLst>
              <a:ext uri="{FF2B5EF4-FFF2-40B4-BE49-F238E27FC236}">
                <a16:creationId xmlns:a16="http://schemas.microsoft.com/office/drawing/2014/main" id="{38785732-764E-5D5C-CCBB-2916D1E4E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79" t="3" r="-57866" b="264"/>
          <a:stretch/>
        </p:blipFill>
        <p:spPr>
          <a:xfrm>
            <a:off x="0" y="0"/>
            <a:ext cx="12168000" cy="684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C5445-C17C-3C46-F2DE-3025F0D34918}"/>
              </a:ext>
            </a:extLst>
          </p:cNvPr>
          <p:cNvSpPr txBox="1"/>
          <p:nvPr/>
        </p:nvSpPr>
        <p:spPr>
          <a:xfrm>
            <a:off x="7611366" y="550165"/>
            <a:ext cx="2100749" cy="132258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/>
            <a:r>
              <a:rPr lang="sr-Latn-ME" sz="2000" dirty="0">
                <a:solidFill>
                  <a:schemeClr val="tx1"/>
                </a:solidFill>
                <a:latin typeface="Hurme Geometric Sans 1" panose="020B0500020000000000" pitchFamily="34" charset="0"/>
              </a:rPr>
              <a:t>WP3. Finansijska i socio-ekonomska analiza</a:t>
            </a:r>
            <a:endParaRPr lang="en-US" sz="2000" dirty="0">
              <a:solidFill>
                <a:schemeClr val="tx1"/>
              </a:solidFill>
              <a:latin typeface="Hurme Geometric Sans 1" panose="020B050002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0183E-0E3E-956B-F82F-03ADCE6C4525}"/>
              </a:ext>
            </a:extLst>
          </p:cNvPr>
          <p:cNvSpPr/>
          <p:nvPr/>
        </p:nvSpPr>
        <p:spPr>
          <a:xfrm>
            <a:off x="6635749" y="2784223"/>
            <a:ext cx="4818287" cy="2862322"/>
          </a:xfrm>
          <a:prstGeom prst="rect">
            <a:avLst/>
          </a:prstGeom>
        </p:spPr>
        <p:txBody>
          <a:bodyPr/>
          <a:lstStyle/>
          <a:p>
            <a:pPr lvl="0" algn="just">
              <a:buChar char="•"/>
            </a:pP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Finansijska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analiza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treba</a:t>
            </a:r>
            <a:r>
              <a:rPr lang="en-US" sz="1600" b="0" i="0" dirty="0">
                <a:latin typeface="Hurme Geometric Sans 1" panose="020B0500020000000000" pitchFamily="34" charset="0"/>
              </a:rPr>
              <a:t> da proc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profitabilnost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dok</a:t>
            </a:r>
            <a:r>
              <a:rPr lang="en-US" sz="1600" b="0" i="0" dirty="0">
                <a:latin typeface="Hurme Geometric Sans 1" panose="020B0500020000000000" pitchFamily="34" charset="0"/>
              </a:rPr>
              <a:t> socio-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ekonomska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analiza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treba</a:t>
            </a:r>
            <a:r>
              <a:rPr lang="en-US" sz="1600" b="0" i="0" dirty="0">
                <a:latin typeface="Hurme Geometric Sans 1" panose="020B0500020000000000" pitchFamily="34" charset="0"/>
              </a:rPr>
              <a:t> da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ispita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ekonomske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uticaje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celokupno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društvo</a:t>
            </a:r>
            <a:r>
              <a:rPr lang="en-US" sz="1600" b="0" i="0" dirty="0">
                <a:latin typeface="Hurme Geometric Sans 1" panose="020B0500020000000000" pitchFamily="34" charset="0"/>
              </a:rPr>
              <a:t>. Kao d</a:t>
            </a:r>
            <a:r>
              <a:rPr lang="sr-Latn-ME" sz="1600" b="0" i="0" dirty="0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o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 socio-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ekonomske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analize</a:t>
            </a:r>
            <a:r>
              <a:rPr lang="en-US" sz="1600" b="0" i="0" dirty="0">
                <a:latin typeface="Hurme Geometric Sans 1" panose="020B0500020000000000" pitchFamily="34" charset="0"/>
              </a:rPr>
              <a:t>, proc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eniće</a:t>
            </a:r>
            <a:r>
              <a:rPr lang="en-US" sz="1600" b="0" i="0" dirty="0">
                <a:latin typeface="Hurme Geometric Sans 1" panose="020B0500020000000000" pitchFamily="34" charset="0"/>
              </a:rPr>
              <a:t> se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ekološki</a:t>
            </a:r>
            <a:r>
              <a:rPr lang="sr-Latn-ME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efekti</a:t>
            </a:r>
            <a:r>
              <a:rPr lang="en-US" sz="1600" b="0" i="0" dirty="0">
                <a:latin typeface="Hurme Geometric Sans 1" panose="020B0500020000000000" pitchFamily="34" charset="0"/>
              </a:rPr>
              <a:t>/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koristi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 (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kvantifikovane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monetizovane</a:t>
            </a:r>
            <a:r>
              <a:rPr lang="en-US" sz="1600" b="0" i="0" dirty="0">
                <a:latin typeface="Hurme Geometric Sans 1" panose="020B0500020000000000" pitchFamily="34" charset="0"/>
              </a:rPr>
              <a:t>),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ključna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kategorija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ukupnih</a:t>
            </a:r>
            <a:r>
              <a:rPr lang="en-US" sz="1600" b="0" i="0" dirty="0">
                <a:latin typeface="Hurme Geometric Sans 1" panose="020B0500020000000000" pitchFamily="34" charset="0"/>
              </a:rPr>
              <a:t> socio-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ekonomskih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efekata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endParaRPr lang="sr-Latn-ME" sz="1600" b="0" i="0" dirty="0">
              <a:latin typeface="Hurme Geometric Sans 1" panose="020B0500020000000000" pitchFamily="34" charset="0"/>
            </a:endParaRPr>
          </a:p>
          <a:p>
            <a:pPr lvl="0" algn="just">
              <a:buChar char="•"/>
            </a:pPr>
            <a:r>
              <a:rPr lang="en-US" sz="1600" b="0" i="0" dirty="0">
                <a:latin typeface="Hurme Geometric Sans 1" panose="020B0500020000000000" pitchFamily="34" charset="0"/>
              </a:rPr>
              <a:t> Da bi se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adekvatno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oc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enila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finansijska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ekonomska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izvodljivost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projekta</a:t>
            </a:r>
            <a:r>
              <a:rPr lang="en-US" sz="1600" b="0" i="0" dirty="0">
                <a:latin typeface="Hurme Geometric Sans 1" panose="020B0500020000000000" pitchFamily="34" charset="0"/>
              </a:rPr>
              <a:t>, prim</a:t>
            </a:r>
            <a:r>
              <a:rPr lang="sr-Latn-ME" sz="1600" b="0" i="0" dirty="0">
                <a:latin typeface="Hurme Geometric Sans 1" panose="020B0500020000000000" pitchFamily="34" charset="0"/>
              </a:rPr>
              <a:t>ij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</a:t>
            </a:r>
            <a:r>
              <a:rPr lang="sr-Latn-ME" sz="1600" b="0" i="0" dirty="0">
                <a:latin typeface="Hurme Geometric Sans 1" panose="020B0500020000000000" pitchFamily="34" charset="0"/>
              </a:rPr>
              <a:t>jena 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analiza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troškova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koristi</a:t>
            </a:r>
            <a:r>
              <a:rPr lang="en-US" sz="1600" b="0" i="0" dirty="0">
                <a:latin typeface="Hurme Geometric Sans 1" panose="020B0500020000000000" pitchFamily="34" charset="0"/>
              </a:rPr>
              <a:t>,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odnosno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usklađena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prov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erena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metodologija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koja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predstavlja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zajednički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evropski</a:t>
            </a:r>
            <a:r>
              <a:rPr lang="en-US" sz="1600" b="0" i="0" dirty="0">
                <a:latin typeface="Hurme Geometric Sans 1" panose="020B0500020000000000" pitchFamily="34" charset="0"/>
              </a:rPr>
              <a:t> standard za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investicije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svih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veličina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i</a:t>
            </a:r>
            <a:r>
              <a:rPr lang="en-US" sz="1600" b="0" i="0" dirty="0">
                <a:latin typeface="Hurme Geometric Sans 1" panose="020B0500020000000000" pitchFamily="34" charset="0"/>
              </a:rPr>
              <a:t> 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oblasti</a:t>
            </a:r>
            <a:r>
              <a:rPr lang="en-US" sz="1600" b="0" i="0" dirty="0">
                <a:latin typeface="Hurme Geometric Sans 1" panose="020B0500020000000000" pitchFamily="34" charset="0"/>
              </a:rPr>
              <a:t> prim</a:t>
            </a:r>
            <a:r>
              <a:rPr lang="sr-Latn-ME" sz="1600" b="0" i="0" dirty="0">
                <a:latin typeface="Hurme Geometric Sans 1" panose="020B0500020000000000" pitchFamily="34" charset="0"/>
              </a:rPr>
              <a:t>j</a:t>
            </a:r>
            <a:r>
              <a:rPr lang="en-US" sz="1600" b="0" i="0" dirty="0" err="1">
                <a:latin typeface="Hurme Geometric Sans 1" panose="020B0500020000000000" pitchFamily="34" charset="0"/>
              </a:rPr>
              <a:t>ene</a:t>
            </a:r>
            <a:r>
              <a:rPr lang="en-US" sz="1600" b="0" i="0" dirty="0">
                <a:latin typeface="Hurme Geometric Sans 1" panose="020B0500020000000000" pitchFamily="34" charset="0"/>
              </a:rPr>
              <a:t>. </a:t>
            </a:r>
            <a:endParaRPr lang="en-US" sz="1600" dirty="0">
              <a:latin typeface="Hurme Geometric Sans 1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0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D1B6F-AE5F-4B27-9BE1-4797C9BEF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938410-2173-430A-9B92-20257D39BD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0B6055E-F2DC-412A-8B07-D3793807D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design</Template>
  <TotalTime>0</TotalTime>
  <Words>1179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Calibri</vt:lpstr>
      <vt:lpstr>Hurme Geometric Sans 1</vt:lpstr>
      <vt:lpstr>Circuit</vt:lpstr>
      <vt:lpstr>PowerPoint Presentation</vt:lpstr>
      <vt:lpstr>CONTENTS</vt:lpstr>
      <vt:lpstr>CONTENTS</vt:lpstr>
      <vt:lpstr>CONTENTS</vt:lpstr>
      <vt:lpstr>CONTENTS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CONTENTS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2025-02-15T10:19:12Z</dcterms:created>
  <dcterms:modified xsi:type="dcterms:W3CDTF">2025-03-26T08:33:56Z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